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24.xml.rels" ContentType="application/vnd.openxmlformats-package.relationships+xml"/>
  <Override PartName="/ppt/slides/_rels/slide23.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media/image31.jpeg" ContentType="image/jpeg"/>
  <Override PartName="/ppt/media/image29.png" ContentType="image/png"/>
  <Override PartName="/ppt/media/image1.png" ContentType="image/png"/>
  <Override PartName="/ppt/media/image15.jpeg" ContentType="image/jpeg"/>
  <Override PartName="/ppt/media/image26.jpeg" ContentType="image/jpeg"/>
  <Override PartName="/ppt/media/image14.jpeg" ContentType="image/jpeg"/>
  <Override PartName="/ppt/media/image25.jpeg" ContentType="image/jpeg"/>
  <Override PartName="/ppt/media/image24.jpeg" ContentType="image/jpeg"/>
  <Override PartName="/ppt/media/image12.jpeg" ContentType="image/jpeg"/>
  <Override PartName="/ppt/media/image23.jpeg" ContentType="image/jpeg"/>
  <Override PartName="/ppt/media/image30.jpeg" ContentType="image/jpeg"/>
  <Override PartName="/ppt/media/image27.png" ContentType="image/png"/>
  <Override PartName="/ppt/media/image11.jpeg" ContentType="image/jpeg"/>
  <Override PartName="/ppt/media/image22.jpeg" ContentType="image/jpeg"/>
  <Override PartName="/ppt/media/image10.jpeg" ContentType="image/jpeg"/>
  <Override PartName="/ppt/media/image21.jpeg" ContentType="image/jpeg"/>
  <Override PartName="/ppt/media/image20.jpeg" ContentType="image/jpeg"/>
  <Override PartName="/ppt/media/image19.jpeg" ContentType="image/jpeg"/>
  <Override PartName="/ppt/media/image3.png" ContentType="image/png"/>
  <Override PartName="/ppt/media/image17.jpeg" ContentType="image/jpeg"/>
  <Override PartName="/ppt/media/image8.png" ContentType="image/png"/>
  <Override PartName="/ppt/media/image9.jpeg" ContentType="image/jpeg"/>
  <Override PartName="/ppt/media/image28.png" ContentType="image/png"/>
  <Override PartName="/ppt/media/image18.png" ContentType="image/png"/>
  <Override PartName="/ppt/media/image7.jpeg" ContentType="image/jpeg"/>
  <Override PartName="/ppt/media/image6.jpeg" ContentType="image/jpeg"/>
  <Override PartName="/ppt/media/image2.png" ContentType="image/png"/>
  <Override PartName="/ppt/media/image4.jpeg" ContentType="image/jpeg"/>
  <Override PartName="/ppt/media/image5.jpeg" ContentType="image/jpeg"/>
  <Override PartName="/ppt/media/image13.gif" ContentType="image/gif"/>
  <Override PartName="/ppt/media/image16.png" ContentType="image/png"/>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27" name="PlaceHolder 2"/>
          <p:cNvSpPr>
            <a:spLocks noGrp="1"/>
          </p:cNvSpPr>
          <p:nvPr>
            <p:ph type="body"/>
          </p:nvPr>
        </p:nvSpPr>
        <p:spPr>
          <a:xfrm>
            <a:off x="457200" y="1604520"/>
            <a:ext cx="8229240" cy="1896840"/>
          </a:xfrm>
          <a:prstGeom prst="rect">
            <a:avLst/>
          </a:prstGeom>
        </p:spPr>
        <p:txBody>
          <a:bodyPr wrap="none" lIns="0" rIns="0" tIns="0" bIns="0"/>
          <a:p>
            <a:endParaRPr/>
          </a:p>
        </p:txBody>
      </p:sp>
      <p:sp>
        <p:nvSpPr>
          <p:cNvPr id="28" name="PlaceHolder 3"/>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30"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31"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32" name="PlaceHolder 4"/>
          <p:cNvSpPr>
            <a:spLocks noGrp="1"/>
          </p:cNvSpPr>
          <p:nvPr>
            <p:ph type="body"/>
          </p:nvPr>
        </p:nvSpPr>
        <p:spPr>
          <a:xfrm>
            <a:off x="4674240" y="3682080"/>
            <a:ext cx="4015800" cy="1896840"/>
          </a:xfrm>
          <a:prstGeom prst="rect">
            <a:avLst/>
          </a:prstGeom>
        </p:spPr>
        <p:txBody>
          <a:bodyPr wrap="none" lIns="0" rIns="0" tIns="0" bIns="0"/>
          <a:p>
            <a:endParaRPr/>
          </a:p>
        </p:txBody>
      </p:sp>
      <p:sp>
        <p:nvSpPr>
          <p:cNvPr id="33" name="PlaceHolder 5"/>
          <p:cNvSpPr>
            <a:spLocks noGrp="1"/>
          </p:cNvSpPr>
          <p:nvPr>
            <p:ph type="body"/>
          </p:nvPr>
        </p:nvSpPr>
        <p:spPr>
          <a:xfrm>
            <a:off x="457200" y="3682080"/>
            <a:ext cx="4015800" cy="189684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35" name="PlaceHolder 2"/>
          <p:cNvSpPr>
            <a:spLocks noGrp="1"/>
          </p:cNvSpPr>
          <p:nvPr>
            <p:ph type="body"/>
          </p:nvPr>
        </p:nvSpPr>
        <p:spPr>
          <a:xfrm>
            <a:off x="457200" y="1604520"/>
            <a:ext cx="8229240" cy="3977280"/>
          </a:xfrm>
          <a:prstGeom prst="rect">
            <a:avLst/>
          </a:prstGeom>
        </p:spPr>
        <p:txBody>
          <a:bodyPr wrap="none" lIns="0" rIns="0" tIns="0" bIns="0"/>
          <a:p>
            <a:endParaRPr/>
          </a:p>
        </p:txBody>
      </p:sp>
      <p:sp>
        <p:nvSpPr>
          <p:cNvPr id="36" name="PlaceHolder 3"/>
          <p:cNvSpPr>
            <a:spLocks noGrp="1"/>
          </p:cNvSpPr>
          <p:nvPr>
            <p:ph type="body"/>
          </p:nvPr>
        </p:nvSpPr>
        <p:spPr>
          <a:xfrm>
            <a:off x="457200" y="1604520"/>
            <a:ext cx="8229240" cy="3977280"/>
          </a:xfrm>
          <a:prstGeom prst="rect">
            <a:avLst/>
          </a:prstGeom>
        </p:spPr>
        <p:txBody>
          <a:bodyPr wrap="none" lIns="0" rIns="0" tIns="0" bIns="0"/>
          <a:p>
            <a:endParaRPr/>
          </a:p>
        </p:txBody>
      </p:sp>
      <p:pic>
        <p:nvPicPr>
          <p:cNvPr id="37" name="" descr=""/>
          <p:cNvPicPr/>
          <p:nvPr/>
        </p:nvPicPr>
        <p:blipFill>
          <a:blip r:embed="rId2"/>
          <a:stretch>
            <a:fillRect/>
          </a:stretch>
        </p:blipFill>
        <p:spPr>
          <a:xfrm>
            <a:off x="2079000" y="1604520"/>
            <a:ext cx="4984920" cy="3977280"/>
          </a:xfrm>
          <a:prstGeom prst="rect">
            <a:avLst/>
          </a:prstGeom>
          <a:ln>
            <a:noFill/>
          </a:ln>
        </p:spPr>
      </p:pic>
      <p:pic>
        <p:nvPicPr>
          <p:cNvPr id="38"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6" name="PlaceHolder 2"/>
          <p:cNvSpPr>
            <a:spLocks noGrp="1"/>
          </p:cNvSpPr>
          <p:nvPr>
            <p:ph type="subTitle"/>
          </p:nvPr>
        </p:nvSpPr>
        <p:spPr>
          <a:xfrm>
            <a:off x="457200" y="1604520"/>
            <a:ext cx="8229240" cy="3977640"/>
          </a:xfrm>
          <a:prstGeom prst="rect">
            <a:avLst/>
          </a:prstGeom>
        </p:spPr>
        <p:txBody>
          <a:bodyPr wrap="none"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8" name="PlaceHolder 2"/>
          <p:cNvSpPr>
            <a:spLocks noGrp="1"/>
          </p:cNvSpPr>
          <p:nvPr>
            <p:ph type="body"/>
          </p:nvPr>
        </p:nvSpPr>
        <p:spPr>
          <a:xfrm>
            <a:off x="457200" y="1604520"/>
            <a:ext cx="8229240" cy="3977280"/>
          </a:xfrm>
          <a:prstGeom prst="rect">
            <a:avLst/>
          </a:prstGeom>
        </p:spPr>
        <p:txBody>
          <a:bodyPr wrap="none"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10"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11" name="PlaceHolder 3"/>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8200"/>
          </a:xfrm>
          <a:prstGeom prst="rect">
            <a:avLst/>
          </a:prstGeom>
        </p:spPr>
        <p:txBody>
          <a:bodyPr wrap="none"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15"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16" name="PlaceHolder 3"/>
          <p:cNvSpPr>
            <a:spLocks noGrp="1"/>
          </p:cNvSpPr>
          <p:nvPr>
            <p:ph type="body"/>
          </p:nvPr>
        </p:nvSpPr>
        <p:spPr>
          <a:xfrm>
            <a:off x="457200" y="3682080"/>
            <a:ext cx="4015800" cy="1896840"/>
          </a:xfrm>
          <a:prstGeom prst="rect">
            <a:avLst/>
          </a:prstGeom>
        </p:spPr>
        <p:txBody>
          <a:bodyPr wrap="none" lIns="0" rIns="0" tIns="0" bIns="0"/>
          <a:p>
            <a:endParaRPr/>
          </a:p>
        </p:txBody>
      </p:sp>
      <p:sp>
        <p:nvSpPr>
          <p:cNvPr id="17" name="PlaceHolder 4"/>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19"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20"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21" name="PlaceHolder 4"/>
          <p:cNvSpPr>
            <a:spLocks noGrp="1"/>
          </p:cNvSpPr>
          <p:nvPr>
            <p:ph type="body"/>
          </p:nvPr>
        </p:nvSpPr>
        <p:spPr>
          <a:xfrm>
            <a:off x="4674240" y="3682080"/>
            <a:ext cx="4015800" cy="1896840"/>
          </a:xfrm>
          <a:prstGeom prst="rect">
            <a:avLst/>
          </a:prstGeom>
        </p:spPr>
        <p:txBody>
          <a:bodyPr wrap="none"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5160"/>
          </a:xfrm>
          <a:prstGeom prst="rect">
            <a:avLst/>
          </a:prstGeom>
        </p:spPr>
        <p:txBody>
          <a:bodyPr wrap="none" lIns="0" rIns="0" tIns="0" bIns="0" anchor="ctr"/>
          <a:p>
            <a:endParaRPr/>
          </a:p>
        </p:txBody>
      </p:sp>
      <p:sp>
        <p:nvSpPr>
          <p:cNvPr id="23"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24"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25" name="PlaceHolder 4"/>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dt"/>
          </p:nvPr>
        </p:nvSpPr>
        <p:spPr>
          <a:xfrm>
            <a:off x="5791320" y="6203520"/>
            <a:ext cx="2590560" cy="383760"/>
          </a:xfrm>
          <a:prstGeom prst="rect">
            <a:avLst/>
          </a:prstGeom>
        </p:spPr>
        <p:txBody>
          <a:bodyPr lIns="90000" rIns="90000" tIns="45000" bIns="45000" anchor="ctr"/>
          <a:p>
            <a:pPr>
              <a:lnSpc>
                <a:spcPct val="100000"/>
              </a:lnSpc>
            </a:pPr>
            <a:r>
              <a:rPr lang="es-ES" sz="1200">
                <a:solidFill>
                  <a:srgbClr val="fefac9"/>
                </a:solidFill>
                <a:latin typeface="Constantia"/>
              </a:rPr>
              <a:t>30/04/18</a:t>
            </a:r>
            <a:endParaRPr/>
          </a:p>
        </p:txBody>
      </p:sp>
      <p:sp>
        <p:nvSpPr>
          <p:cNvPr id="1" name="PlaceHolder 2"/>
          <p:cNvSpPr>
            <a:spLocks noGrp="1"/>
          </p:cNvSpPr>
          <p:nvPr>
            <p:ph type="ftr"/>
          </p:nvPr>
        </p:nvSpPr>
        <p:spPr>
          <a:xfrm>
            <a:off x="2133720" y="6203520"/>
            <a:ext cx="3580920" cy="383760"/>
          </a:xfrm>
          <a:prstGeom prst="rect">
            <a:avLst/>
          </a:prstGeom>
        </p:spPr>
        <p:txBody>
          <a:bodyPr lIns="90000" rIns="90000" tIns="45000" bIns="45000" anchor="ctr"/>
          <a:p>
            <a:endParaRPr/>
          </a:p>
        </p:txBody>
      </p:sp>
      <p:sp>
        <p:nvSpPr>
          <p:cNvPr id="2" name="PlaceHolder 3"/>
          <p:cNvSpPr>
            <a:spLocks noGrp="1"/>
          </p:cNvSpPr>
          <p:nvPr>
            <p:ph type="sldNum"/>
          </p:nvPr>
        </p:nvSpPr>
        <p:spPr>
          <a:xfrm>
            <a:off x="8410680" y="6181560"/>
            <a:ext cx="609120" cy="456840"/>
          </a:xfrm>
          <a:prstGeom prst="rect">
            <a:avLst/>
          </a:prstGeom>
        </p:spPr>
        <p:txBody>
          <a:bodyPr lIns="0" rIns="0" tIns="0" bIns="0" anchor="ctr"/>
          <a:p>
            <a:pPr algn="ctr">
              <a:lnSpc>
                <a:spcPct val="100000"/>
              </a:lnSpc>
            </a:pPr>
            <a:fld id="{EB5B3611-80ED-4877-9D4C-E701D39FC971}" type="slidenum">
              <a:rPr lang="es-ES" sz="1600">
                <a:solidFill>
                  <a:srgbClr val="fefac9"/>
                </a:solidFill>
                <a:latin typeface="Constantia"/>
              </a:rPr>
              <a:t>&lt;número&gt;</a:t>
            </a:fld>
            <a:endParaRPr/>
          </a:p>
        </p:txBody>
      </p:sp>
      <p:sp>
        <p:nvSpPr>
          <p:cNvPr id="3" name="PlaceHolder 4"/>
          <p:cNvSpPr>
            <a:spLocks noGrp="1"/>
          </p:cNvSpPr>
          <p:nvPr>
            <p:ph type="title"/>
          </p:nvPr>
        </p:nvSpPr>
        <p:spPr>
          <a:xfrm>
            <a:off x="457200" y="273600"/>
            <a:ext cx="8229240" cy="1144800"/>
          </a:xfrm>
          <a:prstGeom prst="rect">
            <a:avLst/>
          </a:prstGeom>
        </p:spPr>
        <p:txBody>
          <a:bodyPr wrap="none" lIns="0" rIns="0" tIns="0" bIns="0" anchor="ctr"/>
          <a:p>
            <a:r>
              <a:rPr lang="es-ES"/>
              <a:t>Pulse para editar el formato del texto de título</a:t>
            </a:r>
            <a:endParaRPr/>
          </a:p>
        </p:txBody>
      </p:sp>
      <p:sp>
        <p:nvSpPr>
          <p:cNvPr id="4" name="PlaceHolder 5"/>
          <p:cNvSpPr>
            <a:spLocks noGrp="1"/>
          </p:cNvSpPr>
          <p:nvPr>
            <p:ph type="body"/>
          </p:nvPr>
        </p:nvSpPr>
        <p:spPr>
          <a:xfrm>
            <a:off x="457200" y="1604520"/>
            <a:ext cx="8229240" cy="3977280"/>
          </a:xfrm>
          <a:prstGeom prst="rect">
            <a:avLst/>
          </a:prstGeom>
        </p:spPr>
        <p:txBody>
          <a:bodyPr wrap="none" lIns="0" rIns="0" tIns="0" bIns="0"/>
          <a:p>
            <a:pPr>
              <a:buSzPct val="25000"/>
              <a:buFont typeface="StarSymbol"/>
              <a:buChar char=""/>
            </a:pPr>
            <a:r>
              <a:rPr lang="es-ES"/>
              <a:t>Pulse para editar el formato de esquema del texto</a:t>
            </a:r>
            <a:endParaRPr/>
          </a:p>
          <a:p>
            <a:pPr lvl="1">
              <a:buSzPct val="25000"/>
              <a:buFont typeface="StarSymbol"/>
              <a:buChar char=""/>
            </a:pPr>
            <a:r>
              <a:rPr lang="es-ES"/>
              <a:t>Segundo nivel del esquema</a:t>
            </a:r>
            <a:endParaRPr/>
          </a:p>
          <a:p>
            <a:pPr lvl="2">
              <a:buSzPct val="25000"/>
              <a:buFont typeface="StarSymbol"/>
              <a:buChar char=""/>
            </a:pPr>
            <a:r>
              <a:rPr lang="es-ES"/>
              <a:t>Tercer nivel del esquema</a:t>
            </a:r>
            <a:endParaRPr/>
          </a:p>
          <a:p>
            <a:pPr lvl="3">
              <a:buSzPct val="25000"/>
              <a:buFont typeface="StarSymbol"/>
              <a:buChar char=""/>
            </a:pPr>
            <a:r>
              <a:rPr lang="es-ES"/>
              <a:t>Cuarto nivel del esquema</a:t>
            </a:r>
            <a:endParaRPr/>
          </a:p>
          <a:p>
            <a:pPr lvl="4">
              <a:buSzPct val="25000"/>
              <a:buFont typeface="StarSymbol"/>
              <a:buChar char=""/>
            </a:pPr>
            <a:r>
              <a:rPr lang="es-ES"/>
              <a:t>Quinto nivel del esquema</a:t>
            </a:r>
            <a:endParaRPr/>
          </a:p>
          <a:p>
            <a:pPr lvl="5">
              <a:buSzPct val="25000"/>
              <a:buFont typeface="StarSymbol"/>
              <a:buChar char=""/>
            </a:pPr>
            <a:r>
              <a:rPr lang="es-ES"/>
              <a:t>Sexto nivel del esquema</a:t>
            </a:r>
            <a:endParaRPr/>
          </a:p>
          <a:p>
            <a:pPr lvl="6">
              <a:buSzPct val="25000"/>
              <a:buFont typeface="StarSymbol"/>
              <a:buChar char=""/>
            </a:pPr>
            <a:r>
              <a:rPr lang="es-ES"/>
              <a:t>Séptimo nivel del esquema</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gif"/><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 name="Picture 2" descr=""/>
          <p:cNvPicPr/>
          <p:nvPr/>
        </p:nvPicPr>
        <p:blipFill>
          <a:blip r:embed="rId1"/>
          <a:stretch>
            <a:fillRect/>
          </a:stretch>
        </p:blipFill>
        <p:spPr>
          <a:xfrm>
            <a:off x="323640" y="764640"/>
            <a:ext cx="8426880" cy="5112360"/>
          </a:xfrm>
          <a:prstGeom prst="rect">
            <a:avLst/>
          </a:prstGeom>
          <a:ln>
            <a:noFill/>
          </a:ln>
        </p:spPr>
      </p:pic>
      <p:sp>
        <p:nvSpPr>
          <p:cNvPr id="40" name="CustomShape 1"/>
          <p:cNvSpPr/>
          <p:nvPr/>
        </p:nvSpPr>
        <p:spPr>
          <a:xfrm>
            <a:off x="5508000" y="980640"/>
            <a:ext cx="3024000" cy="821880"/>
          </a:xfrm>
          <a:prstGeom prst="rect">
            <a:avLst/>
          </a:prstGeom>
          <a:noFill/>
          <a:ln>
            <a:noFill/>
          </a:ln>
        </p:spPr>
        <p:txBody>
          <a:bodyPr lIns="90000" rIns="90000" tIns="45000" bIns="45000"/>
          <a:p>
            <a:pPr algn="ctr">
              <a:lnSpc>
                <a:spcPct val="100000"/>
              </a:lnSpc>
            </a:pPr>
            <a:r>
              <a:rPr b="1" i="1" lang="es-ES" sz="2400" u="sng">
                <a:solidFill>
                  <a:srgbClr val="ffffff"/>
                </a:solidFill>
                <a:latin typeface="Constantia"/>
              </a:rPr>
              <a:t>SISTEMA</a:t>
            </a:r>
            <a:endParaRPr/>
          </a:p>
          <a:p>
            <a:pPr algn="ctr">
              <a:lnSpc>
                <a:spcPct val="100000"/>
              </a:lnSpc>
            </a:pPr>
            <a:r>
              <a:rPr b="1" i="1" lang="es-ES" sz="2400" u="sng">
                <a:solidFill>
                  <a:srgbClr val="ffffff"/>
                </a:solidFill>
                <a:latin typeface="Constantia"/>
              </a:rPr>
              <a:t> </a:t>
            </a:r>
            <a:r>
              <a:rPr b="1" i="1" lang="es-ES" sz="2400" u="sng">
                <a:solidFill>
                  <a:srgbClr val="ffffff"/>
                </a:solidFill>
                <a:latin typeface="Constantia"/>
              </a:rPr>
              <a:t>ESQUELETICO</a:t>
            </a:r>
            <a:endParaRPr/>
          </a:p>
        </p:txBody>
      </p:sp>
      <p:sp>
        <p:nvSpPr>
          <p:cNvPr id="41" name="CustomShape 2"/>
          <p:cNvSpPr/>
          <p:nvPr/>
        </p:nvSpPr>
        <p:spPr>
          <a:xfrm>
            <a:off x="5868000" y="2565000"/>
            <a:ext cx="2160000" cy="1614960"/>
          </a:xfrm>
          <a:prstGeom prst="rect">
            <a:avLst/>
          </a:prstGeom>
          <a:noFill/>
          <a:ln>
            <a:noFill/>
          </a:ln>
        </p:spPr>
        <p:txBody>
          <a:bodyPr lIns="90000" rIns="90000" tIns="45000" bIns="45000"/>
          <a:p>
            <a:pPr algn="ctr">
              <a:lnSpc>
                <a:spcPct val="100000"/>
              </a:lnSpc>
            </a:pPr>
            <a:r>
              <a:rPr lang="es-ES" sz="2000">
                <a:solidFill>
                  <a:srgbClr val="ffffff"/>
                </a:solidFill>
                <a:latin typeface="Constantia"/>
              </a:rPr>
              <a:t>XAVI ISANT</a:t>
            </a:r>
            <a:endParaRPr/>
          </a:p>
          <a:p>
            <a:pPr algn="ctr">
              <a:lnSpc>
                <a:spcPct val="100000"/>
              </a:lnSpc>
            </a:pPr>
            <a:r>
              <a:rPr lang="es-ES" sz="2000">
                <a:solidFill>
                  <a:srgbClr val="ffffff"/>
                </a:solidFill>
                <a:latin typeface="Constantia"/>
              </a:rPr>
              <a:t>LUIS EDUARDO</a:t>
            </a:r>
            <a:endParaRPr/>
          </a:p>
          <a:p>
            <a:pPr algn="ctr">
              <a:lnSpc>
                <a:spcPct val="100000"/>
              </a:lnSpc>
            </a:pPr>
            <a:r>
              <a:rPr lang="es-ES" sz="2000">
                <a:solidFill>
                  <a:srgbClr val="ffffff"/>
                </a:solidFill>
                <a:latin typeface="Constantia"/>
              </a:rPr>
              <a:t>RODRIGUEZ </a:t>
            </a:r>
            <a:endParaRPr/>
          </a:p>
          <a:p>
            <a:pPr algn="ctr">
              <a:lnSpc>
                <a:spcPct val="100000"/>
              </a:lnSpc>
            </a:pPr>
            <a:r>
              <a:rPr lang="es-ES" sz="2000">
                <a:solidFill>
                  <a:srgbClr val="ffffff"/>
                </a:solidFill>
                <a:latin typeface="Constantia"/>
              </a:rPr>
              <a:t>MENDOZA</a:t>
            </a:r>
            <a:endParaRPr/>
          </a:p>
          <a:p>
            <a:pPr algn="ctr">
              <a:lnSpc>
                <a:spcPct val="100000"/>
              </a:lnSpc>
            </a:pPr>
            <a:r>
              <a:rPr lang="es-ES" sz="2000">
                <a:solidFill>
                  <a:srgbClr val="ffffff"/>
                </a:solidFill>
                <a:latin typeface="Constantia"/>
              </a:rPr>
              <a:t>TCAI”E1”</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9" name="Picture 2" descr=""/>
          <p:cNvPicPr/>
          <p:nvPr/>
        </p:nvPicPr>
        <p:blipFill>
          <a:blip r:embed="rId1"/>
          <a:stretch>
            <a:fillRect/>
          </a:stretch>
        </p:blipFill>
        <p:spPr>
          <a:xfrm>
            <a:off x="0" y="0"/>
            <a:ext cx="3047760" cy="6857640"/>
          </a:xfrm>
          <a:prstGeom prst="rect">
            <a:avLst/>
          </a:prstGeom>
          <a:ln>
            <a:noFill/>
          </a:ln>
        </p:spPr>
      </p:pic>
      <p:sp>
        <p:nvSpPr>
          <p:cNvPr id="60" name="CustomShape 1"/>
          <p:cNvSpPr/>
          <p:nvPr/>
        </p:nvSpPr>
        <p:spPr>
          <a:xfrm>
            <a:off x="3420000" y="620640"/>
            <a:ext cx="5256360" cy="5302440"/>
          </a:xfrm>
          <a:prstGeom prst="rect">
            <a:avLst/>
          </a:prstGeom>
          <a:noFill/>
          <a:ln>
            <a:noFill/>
          </a:ln>
        </p:spPr>
        <p:txBody>
          <a:bodyPr lIns="90000" rIns="90000" tIns="45000" bIns="45000"/>
          <a:p>
            <a:pPr algn="ctr">
              <a:lnSpc>
                <a:spcPct val="100000"/>
              </a:lnSpc>
            </a:pPr>
            <a:r>
              <a:rPr lang="es-ES">
                <a:solidFill>
                  <a:srgbClr val="ffffff"/>
                </a:solidFill>
                <a:latin typeface="Constantia"/>
              </a:rPr>
              <a:t>HUESOS DE LA COLUMNA VERTEBRAL</a:t>
            </a:r>
            <a:endParaRPr/>
          </a:p>
          <a:p>
            <a:pPr algn="ctr">
              <a:lnSpc>
                <a:spcPct val="100000"/>
              </a:lnSpc>
            </a:pPr>
            <a:r>
              <a:rPr lang="es-ES">
                <a:solidFill>
                  <a:srgbClr val="ffffff"/>
                </a:solidFill>
                <a:latin typeface="Constantia"/>
              </a:rPr>
              <a:t>La columna vertebral o espina dorsal consta de 33 vertebras distribuidas en cinco zonas:</a:t>
            </a:r>
            <a:endParaRPr/>
          </a:p>
          <a:p>
            <a:pPr algn="ctr">
              <a:lnSpc>
                <a:spcPct val="100000"/>
              </a:lnSpc>
            </a:pPr>
            <a:r>
              <a:rPr lang="es-ES">
                <a:solidFill>
                  <a:srgbClr val="ff0000"/>
                </a:solidFill>
                <a:latin typeface="Constantia"/>
              </a:rPr>
              <a:t>&gt;Cervicales (C1-C7): Sostienen la cabeza y corresponden al cuello, la primera tiene el nombre de atlas que permite que el cuello se mueva de adelante hacia atrás y la segunda se llama axis que permite que gire de izquierda hacia la derecha.</a:t>
            </a:r>
            <a:endParaRPr/>
          </a:p>
          <a:p>
            <a:pPr algn="ctr">
              <a:lnSpc>
                <a:spcPct val="100000"/>
              </a:lnSpc>
            </a:pPr>
            <a:r>
              <a:rPr lang="es-ES">
                <a:solidFill>
                  <a:srgbClr val="92d050"/>
                </a:solidFill>
                <a:latin typeface="Constantia"/>
              </a:rPr>
              <a:t>&gt;Torácicas o dorsales (T1-T12): están en  la parte central dela columna son maas gruesas y menios móviles a diferencia de las otras vertebras estas tienen la capacidad de articarle con las costillas (facetas costales-cara articular).</a:t>
            </a:r>
            <a:endParaRPr/>
          </a:p>
          <a:p>
            <a:pPr algn="ctr">
              <a:lnSpc>
                <a:spcPct val="100000"/>
              </a:lnSpc>
            </a:pPr>
            <a:r>
              <a:rPr lang="es-ES">
                <a:solidFill>
                  <a:srgbClr val="7030a0"/>
                </a:solidFill>
                <a:latin typeface="Constantia"/>
              </a:rPr>
              <a:t>&gt;Lumbares (L1-L5): soportan la mayor parte del cuerpo y por eso son mas gruesas.</a:t>
            </a:r>
            <a:endParaRPr/>
          </a:p>
          <a:p>
            <a:pPr algn="ctr">
              <a:lnSpc>
                <a:spcPct val="100000"/>
              </a:lnSpc>
            </a:pPr>
            <a:r>
              <a:rPr lang="es-ES">
                <a:solidFill>
                  <a:srgbClr val="ffff00"/>
                </a:solidFill>
                <a:latin typeface="Constantia"/>
              </a:rPr>
              <a:t>&gt;Sacros (S1-S5): No tienen ninguna articulación y sujettan la cintura pelviana.</a:t>
            </a:r>
            <a:endParaRPr/>
          </a:p>
          <a:p>
            <a:pPr algn="ctr">
              <a:lnSpc>
                <a:spcPct val="100000"/>
              </a:lnSpc>
            </a:pPr>
            <a:r>
              <a:rPr lang="es-ES">
                <a:solidFill>
                  <a:srgbClr val="0070c0"/>
                </a:solidFill>
                <a:latin typeface="Constantia"/>
              </a:rPr>
              <a:t>&gt;cóccix (Co1-Co4): no tienen articulación entre ellos.</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1" name="Picture 2" descr=""/>
          <p:cNvPicPr/>
          <p:nvPr/>
        </p:nvPicPr>
        <p:blipFill>
          <a:blip r:embed="rId1"/>
          <a:srcRect l="114166" t="0" r="202833" b="0"/>
          <a:stretch>
            <a:fillRect/>
          </a:stretch>
        </p:blipFill>
        <p:spPr>
          <a:xfrm>
            <a:off x="0" y="0"/>
            <a:ext cx="9076680" cy="6857640"/>
          </a:xfrm>
          <a:prstGeom prst="rect">
            <a:avLst/>
          </a:prstGeom>
          <a:ln>
            <a:noFill/>
          </a:ln>
        </p:spPr>
      </p:pic>
      <p:sp>
        <p:nvSpPr>
          <p:cNvPr id="62" name="CustomShape 1"/>
          <p:cNvSpPr/>
          <p:nvPr/>
        </p:nvSpPr>
        <p:spPr>
          <a:xfrm>
            <a:off x="611640" y="0"/>
            <a:ext cx="7920360" cy="6914520"/>
          </a:xfrm>
          <a:prstGeom prst="rect">
            <a:avLst/>
          </a:prstGeom>
          <a:noFill/>
          <a:ln>
            <a:noFill/>
          </a:ln>
        </p:spPr>
        <p:txBody>
          <a:bodyPr lIns="90000" rIns="90000" tIns="45000" bIns="45000"/>
          <a:p>
            <a:pPr algn="ctr">
              <a:lnSpc>
                <a:spcPct val="100000"/>
              </a:lnSpc>
            </a:pPr>
            <a:r>
              <a:rPr b="1" i="1" lang="es-ES" sz="3200">
                <a:solidFill>
                  <a:srgbClr val="ff0000"/>
                </a:solidFill>
                <a:latin typeface="Constantia"/>
              </a:rPr>
              <a:t>HUESOS DEL TORAX</a:t>
            </a:r>
            <a:endParaRPr/>
          </a:p>
          <a:p>
            <a:pPr algn="ctr">
              <a:lnSpc>
                <a:spcPct val="100000"/>
              </a:lnSpc>
            </a:pPr>
            <a:r>
              <a:rPr b="1" i="1" lang="es-ES" sz="3200">
                <a:solidFill>
                  <a:srgbClr val="ff0000"/>
                </a:solidFill>
                <a:latin typeface="Constantia"/>
              </a:rPr>
              <a:t>Esta formado por 12 pares de costillas 2 pares de estas no se unen con el esternón solo se unen con la vertebras</a:t>
            </a:r>
            <a:endParaRPr/>
          </a:p>
          <a:p>
            <a:pPr algn="ctr">
              <a:lnSpc>
                <a:spcPct val="100000"/>
              </a:lnSpc>
            </a:pPr>
            <a:r>
              <a:rPr b="1" i="1" lang="es-ES" sz="3200">
                <a:solidFill>
                  <a:srgbClr val="ff0000"/>
                </a:solidFill>
                <a:latin typeface="Constantia"/>
              </a:rPr>
              <a:t>Por la cual se llaman costillas flotantes.</a:t>
            </a:r>
            <a:endParaRPr/>
          </a:p>
          <a:p>
            <a:pPr algn="ctr">
              <a:lnSpc>
                <a:spcPct val="100000"/>
              </a:lnSpc>
            </a:pPr>
            <a:r>
              <a:rPr b="1" i="1" lang="es-ES" sz="3200">
                <a:solidFill>
                  <a:srgbClr val="ff0000"/>
                </a:solidFill>
                <a:latin typeface="Constantia"/>
              </a:rPr>
              <a:t>El esternón esta ubicado en la Parte anterior de la caja torácica y se divide en tres partes:</a:t>
            </a:r>
            <a:endParaRPr/>
          </a:p>
          <a:p>
            <a:pPr algn="ctr">
              <a:lnSpc>
                <a:spcPct val="100000"/>
              </a:lnSpc>
            </a:pPr>
            <a:r>
              <a:rPr b="1" i="1" lang="es-ES" sz="3200">
                <a:solidFill>
                  <a:srgbClr val="ff0000"/>
                </a:solidFill>
                <a:latin typeface="Constantia"/>
              </a:rPr>
              <a:t>&gt;manubrio:  se articulan las clavículas y el primer par de costillas.</a:t>
            </a:r>
            <a:endParaRPr/>
          </a:p>
          <a:p>
            <a:pPr algn="ctr">
              <a:lnSpc>
                <a:spcPct val="100000"/>
              </a:lnSpc>
            </a:pPr>
            <a:r>
              <a:rPr b="1" i="1" lang="es-ES" sz="3200">
                <a:solidFill>
                  <a:srgbClr val="ff0000"/>
                </a:solidFill>
                <a:latin typeface="Constantia"/>
              </a:rPr>
              <a:t>&gt;cuerpo: en esta parte se articulan las costillas menos las flotantes.</a:t>
            </a:r>
            <a:endParaRPr/>
          </a:p>
          <a:p>
            <a:pPr algn="ctr">
              <a:lnSpc>
                <a:spcPct val="100000"/>
              </a:lnSpc>
            </a:pPr>
            <a:r>
              <a:rPr b="1" i="1" lang="es-ES" sz="3200">
                <a:solidFill>
                  <a:srgbClr val="ff0000"/>
                </a:solidFill>
                <a:latin typeface="Constantia"/>
              </a:rPr>
              <a:t>&gt;apéndice xifoides: por detrás se encuentra el diafragma.</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3" name="Picture 2" descr=""/>
          <p:cNvPicPr/>
          <p:nvPr/>
        </p:nvPicPr>
        <p:blipFill>
          <a:blip r:embed="rId1"/>
          <a:srcRect l="16995" t="0" r="16214" b="0"/>
          <a:stretch>
            <a:fillRect/>
          </a:stretch>
        </p:blipFill>
        <p:spPr>
          <a:xfrm>
            <a:off x="0" y="0"/>
            <a:ext cx="4579200" cy="6857640"/>
          </a:xfrm>
          <a:prstGeom prst="rect">
            <a:avLst/>
          </a:prstGeom>
          <a:ln>
            <a:noFill/>
          </a:ln>
        </p:spPr>
      </p:pic>
      <p:sp>
        <p:nvSpPr>
          <p:cNvPr id="64" name="CustomShape 1"/>
          <p:cNvSpPr/>
          <p:nvPr/>
        </p:nvSpPr>
        <p:spPr>
          <a:xfrm>
            <a:off x="4716000" y="543960"/>
            <a:ext cx="3960000" cy="5576760"/>
          </a:xfrm>
          <a:prstGeom prst="rect">
            <a:avLst/>
          </a:prstGeom>
          <a:noFill/>
          <a:ln>
            <a:noFill/>
          </a:ln>
        </p:spPr>
        <p:txBody>
          <a:bodyPr lIns="90000" rIns="90000" tIns="45000" bIns="45000"/>
          <a:p>
            <a:pPr algn="ctr">
              <a:lnSpc>
                <a:spcPct val="100000"/>
              </a:lnSpc>
            </a:pPr>
            <a:r>
              <a:rPr lang="es-ES">
                <a:solidFill>
                  <a:srgbClr val="ffffff"/>
                </a:solidFill>
                <a:latin typeface="Constantia"/>
              </a:rPr>
              <a:t>EXTREMIDADES SUPERIORES</a:t>
            </a:r>
            <a:endParaRPr/>
          </a:p>
          <a:p>
            <a:pPr algn="ctr">
              <a:lnSpc>
                <a:spcPct val="100000"/>
              </a:lnSpc>
            </a:pPr>
            <a:r>
              <a:rPr lang="es-ES">
                <a:solidFill>
                  <a:srgbClr val="ffffff"/>
                </a:solidFill>
                <a:latin typeface="Constantia"/>
              </a:rPr>
              <a:t>Cada extremidad superior consta de 30 huesos en total 60 distribuidos en cuatro regiones:</a:t>
            </a:r>
            <a:endParaRPr/>
          </a:p>
          <a:p>
            <a:pPr algn="ctr">
              <a:lnSpc>
                <a:spcPct val="100000"/>
              </a:lnSpc>
            </a:pPr>
            <a:r>
              <a:rPr lang="es-ES">
                <a:solidFill>
                  <a:srgbClr val="ffffff"/>
                </a:solidFill>
                <a:latin typeface="Constantia"/>
              </a:rPr>
              <a:t>&gt;Cintura escapular: formada por una clavicula y un omoplato.</a:t>
            </a:r>
            <a:endParaRPr/>
          </a:p>
          <a:p>
            <a:pPr algn="ctr">
              <a:lnSpc>
                <a:spcPct val="100000"/>
              </a:lnSpc>
            </a:pPr>
            <a:r>
              <a:rPr lang="es-ES">
                <a:solidFill>
                  <a:srgbClr val="ffffff"/>
                </a:solidFill>
                <a:latin typeface="Constantia"/>
              </a:rPr>
              <a:t>&gt;Brazo: por famado por un huesos largo que es el humero</a:t>
            </a:r>
            <a:endParaRPr/>
          </a:p>
          <a:p>
            <a:pPr algn="ctr">
              <a:lnSpc>
                <a:spcPct val="100000"/>
              </a:lnSpc>
            </a:pPr>
            <a:r>
              <a:rPr lang="es-ES">
                <a:solidFill>
                  <a:srgbClr val="ffffff"/>
                </a:solidFill>
                <a:latin typeface="Constantia"/>
              </a:rPr>
              <a:t>&gt;Antebrazo: consta de dos huesos largos el cubito y radio.</a:t>
            </a:r>
            <a:endParaRPr/>
          </a:p>
          <a:p>
            <a:pPr algn="ctr">
              <a:lnSpc>
                <a:spcPct val="100000"/>
              </a:lnSpc>
            </a:pPr>
            <a:r>
              <a:rPr lang="es-ES">
                <a:solidFill>
                  <a:srgbClr val="ffffff"/>
                </a:solidFill>
                <a:latin typeface="Constantia"/>
              </a:rPr>
              <a:t>&gt;Mano: la porción mas proximal consta de ocho huesos que son: escafoides, semilunar, piramidal, pisiforme, trapezoide, hueso grande y ganchoso, el conjunto de estos huesos se llama carpo.La zona media se llama metacarpo que esta formada por cinco huesos y la parte mas distal consta de tres falanges en cada dedo menos en el dedo gordo.</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a:fillRect/>
          </a:stretch>
        </p:blipFill>
        <p:spPr>
          <a:xfrm>
            <a:off x="0" y="0"/>
            <a:ext cx="5143320" cy="6857640"/>
          </a:xfrm>
          <a:prstGeom prst="rect">
            <a:avLst/>
          </a:prstGeom>
          <a:ln>
            <a:noFill/>
          </a:ln>
        </p:spPr>
      </p:pic>
      <p:sp>
        <p:nvSpPr>
          <p:cNvPr id="66" name="CustomShape 1"/>
          <p:cNvSpPr/>
          <p:nvPr/>
        </p:nvSpPr>
        <p:spPr>
          <a:xfrm>
            <a:off x="5220000" y="0"/>
            <a:ext cx="3923640" cy="6458400"/>
          </a:xfrm>
          <a:prstGeom prst="rect">
            <a:avLst/>
          </a:prstGeom>
          <a:noFill/>
          <a:ln>
            <a:noFill/>
          </a:ln>
        </p:spPr>
        <p:txBody>
          <a:bodyPr lIns="90000" rIns="90000" tIns="45000" bIns="45000"/>
          <a:p>
            <a:pPr algn="ctr">
              <a:lnSpc>
                <a:spcPct val="100000"/>
              </a:lnSpc>
            </a:pPr>
            <a:r>
              <a:rPr lang="es-ES" sz="2200">
                <a:solidFill>
                  <a:srgbClr val="ffffff"/>
                </a:solidFill>
                <a:latin typeface="Constantia"/>
              </a:rPr>
              <a:t> </a:t>
            </a:r>
            <a:r>
              <a:rPr lang="es-ES" sz="2200">
                <a:solidFill>
                  <a:srgbClr val="ffffff"/>
                </a:solidFill>
                <a:latin typeface="Constantia"/>
              </a:rPr>
              <a:t>EXTREMIDADES INFERIORES</a:t>
            </a:r>
            <a:endParaRPr/>
          </a:p>
          <a:p>
            <a:pPr algn="ctr">
              <a:lnSpc>
                <a:spcPct val="100000"/>
              </a:lnSpc>
            </a:pPr>
            <a:r>
              <a:rPr lang="es-ES" sz="2200">
                <a:solidFill>
                  <a:srgbClr val="ffffff"/>
                </a:solidFill>
                <a:latin typeface="Constantia"/>
              </a:rPr>
              <a:t>Consta de 31 huesos cada uno distribuidas en cuatro regiones:</a:t>
            </a:r>
            <a:endParaRPr/>
          </a:p>
          <a:p>
            <a:pPr algn="ctr">
              <a:lnSpc>
                <a:spcPct val="100000"/>
              </a:lnSpc>
            </a:pPr>
            <a:r>
              <a:rPr lang="es-ES" sz="2200">
                <a:solidFill>
                  <a:srgbClr val="ffffff"/>
                </a:solidFill>
                <a:latin typeface="Constantia"/>
              </a:rPr>
              <a:t>&gt;Cintura pelviana: en adultos es un solo hueso formado por la fusión de dos íleos, dos pubis i dos esquilones.</a:t>
            </a:r>
            <a:endParaRPr/>
          </a:p>
          <a:p>
            <a:pPr algn="ctr">
              <a:lnSpc>
                <a:spcPct val="100000"/>
              </a:lnSpc>
            </a:pPr>
            <a:r>
              <a:rPr lang="es-ES" sz="2200">
                <a:solidFill>
                  <a:srgbClr val="ffffff"/>
                </a:solidFill>
                <a:latin typeface="Constantia"/>
              </a:rPr>
              <a:t>&gt;Muslo y rodilla: formado por el fémur y la rotula.</a:t>
            </a:r>
            <a:endParaRPr/>
          </a:p>
          <a:p>
            <a:pPr algn="ctr">
              <a:lnSpc>
                <a:spcPct val="100000"/>
              </a:lnSpc>
            </a:pPr>
            <a:r>
              <a:rPr lang="es-ES" sz="2200">
                <a:solidFill>
                  <a:srgbClr val="ffffff"/>
                </a:solidFill>
                <a:latin typeface="Constantia"/>
              </a:rPr>
              <a:t>&gt;Pierna: consta de dos huesos largos tibia y peroné.</a:t>
            </a:r>
            <a:endParaRPr/>
          </a:p>
          <a:p>
            <a:pPr algn="ctr">
              <a:lnSpc>
                <a:spcPct val="100000"/>
              </a:lnSpc>
            </a:pPr>
            <a:r>
              <a:rPr lang="es-ES" sz="2200">
                <a:solidFill>
                  <a:srgbClr val="ffffff"/>
                </a:solidFill>
                <a:latin typeface="Constantia"/>
              </a:rPr>
              <a:t>&gt;Pie: formado por el tarso (siete huesos: cuboides, escafoides, tres cuneiformes, estragal, calcanio), metatarso (cinco huesos) y las falanges que son catorce.</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7" name="Picture 2" descr=""/>
          <p:cNvPicPr/>
          <p:nvPr/>
        </p:nvPicPr>
        <p:blipFill>
          <a:blip r:embed="rId1"/>
          <a:srcRect l="9052" t="0" r="0" b="0"/>
          <a:stretch>
            <a:fillRect/>
          </a:stretch>
        </p:blipFill>
        <p:spPr>
          <a:xfrm>
            <a:off x="0" y="0"/>
            <a:ext cx="9355320" cy="6857640"/>
          </a:xfrm>
          <a:prstGeom prst="rect">
            <a:avLst/>
          </a:prstGeom>
          <a:ln>
            <a:noFill/>
          </a:ln>
        </p:spPr>
      </p:pic>
      <p:sp>
        <p:nvSpPr>
          <p:cNvPr id="68" name="CustomShape 1"/>
          <p:cNvSpPr/>
          <p:nvPr/>
        </p:nvSpPr>
        <p:spPr>
          <a:xfrm>
            <a:off x="4932000" y="332640"/>
            <a:ext cx="3888000" cy="2284920"/>
          </a:xfrm>
          <a:prstGeom prst="rect">
            <a:avLst/>
          </a:prstGeom>
          <a:blipFill>
            <a:blip r:embed="rId2"/>
            <a:tile/>
          </a:blipFill>
          <a:ln>
            <a:noFill/>
          </a:ln>
        </p:spPr>
        <p:txBody>
          <a:bodyPr lIns="90000" rIns="90000" tIns="45000" bIns="45000"/>
          <a:p>
            <a:pPr algn="ctr">
              <a:lnSpc>
                <a:spcPct val="100000"/>
              </a:lnSpc>
            </a:pPr>
            <a:r>
              <a:rPr lang="es-ES">
                <a:solidFill>
                  <a:srgbClr val="ffffff"/>
                </a:solidFill>
                <a:latin typeface="Constantia"/>
              </a:rPr>
              <a:t>FISIOLOGIA DE LOS HUESOS</a:t>
            </a:r>
            <a:endParaRPr/>
          </a:p>
          <a:p>
            <a:pPr algn="ctr">
              <a:lnSpc>
                <a:spcPct val="100000"/>
              </a:lnSpc>
            </a:pPr>
            <a:r>
              <a:rPr lang="es-ES">
                <a:solidFill>
                  <a:srgbClr val="ffffff"/>
                </a:solidFill>
                <a:latin typeface="Constantia"/>
              </a:rPr>
              <a:t>&gt;Soporte.- permite que nuestro cuerpo se mantenga recto.</a:t>
            </a:r>
            <a:endParaRPr/>
          </a:p>
          <a:p>
            <a:pPr algn="ctr">
              <a:lnSpc>
                <a:spcPct val="100000"/>
              </a:lnSpc>
            </a:pPr>
            <a:r>
              <a:rPr lang="es-ES">
                <a:solidFill>
                  <a:srgbClr val="ffffff"/>
                </a:solidFill>
                <a:latin typeface="Constantia"/>
              </a:rPr>
              <a:t>&gt;Protección.- protege órganos como el cerebro, los pulmones, medula espinal, etc.</a:t>
            </a:r>
            <a:endParaRPr/>
          </a:p>
          <a:p>
            <a:pPr algn="ctr">
              <a:lnSpc>
                <a:spcPct val="100000"/>
              </a:lnSpc>
            </a:pPr>
            <a:r>
              <a:rPr lang="es-ES">
                <a:solidFill>
                  <a:srgbClr val="ffffff"/>
                </a:solidFill>
                <a:latin typeface="Constantia"/>
              </a:rPr>
              <a:t>&gt;Almacenamiento.- tienen la reserva de calcio y fosforo.</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9" name="Picture 2" descr=""/>
          <p:cNvPicPr/>
          <p:nvPr/>
        </p:nvPicPr>
        <p:blipFill>
          <a:blip r:embed="rId1"/>
          <a:stretch>
            <a:fillRect/>
          </a:stretch>
        </p:blipFill>
        <p:spPr>
          <a:xfrm>
            <a:off x="1835640" y="260640"/>
            <a:ext cx="5648040" cy="3266640"/>
          </a:xfrm>
          <a:prstGeom prst="rect">
            <a:avLst/>
          </a:prstGeom>
          <a:ln>
            <a:noFill/>
          </a:ln>
        </p:spPr>
      </p:pic>
      <p:sp>
        <p:nvSpPr>
          <p:cNvPr id="70" name="CustomShape 1"/>
          <p:cNvSpPr/>
          <p:nvPr/>
        </p:nvSpPr>
        <p:spPr>
          <a:xfrm>
            <a:off x="395640" y="3573000"/>
            <a:ext cx="8424720" cy="2833560"/>
          </a:xfrm>
          <a:prstGeom prst="rect">
            <a:avLst/>
          </a:prstGeom>
          <a:noFill/>
          <a:ln>
            <a:noFill/>
          </a:ln>
        </p:spPr>
        <p:txBody>
          <a:bodyPr lIns="90000" rIns="90000" tIns="45000" bIns="45000"/>
          <a:p>
            <a:pPr algn="ctr">
              <a:lnSpc>
                <a:spcPct val="100000"/>
              </a:lnSpc>
            </a:pPr>
            <a:r>
              <a:rPr lang="es-ES">
                <a:solidFill>
                  <a:srgbClr val="ffffff"/>
                </a:solidFill>
                <a:latin typeface="Constantia"/>
              </a:rPr>
              <a:t>SISTEMA ARTICULAR</a:t>
            </a:r>
            <a:endParaRPr/>
          </a:p>
          <a:p>
            <a:pPr algn="ctr">
              <a:lnSpc>
                <a:spcPct val="100000"/>
              </a:lnSpc>
            </a:pPr>
            <a:r>
              <a:rPr lang="es-ES">
                <a:solidFill>
                  <a:srgbClr val="ffffff"/>
                </a:solidFill>
                <a:latin typeface="Constantia"/>
              </a:rPr>
              <a:t>Son el punto de contacto entre dos huesos, gracias a estas se mantienen juntas y permiten el movimiento.</a:t>
            </a:r>
            <a:endParaRPr/>
          </a:p>
          <a:p>
            <a:pPr algn="ctr">
              <a:lnSpc>
                <a:spcPct val="100000"/>
              </a:lnSpc>
            </a:pPr>
            <a:r>
              <a:rPr lang="es-ES">
                <a:solidFill>
                  <a:srgbClr val="ffffff"/>
                </a:solidFill>
                <a:latin typeface="Constantia"/>
              </a:rPr>
              <a:t>Las articulaciónes se pueden clasificar en tres tipos:</a:t>
            </a:r>
            <a:endParaRPr/>
          </a:p>
          <a:p>
            <a:pPr algn="ctr">
              <a:lnSpc>
                <a:spcPct val="100000"/>
              </a:lnSpc>
            </a:pPr>
            <a:r>
              <a:rPr lang="es-ES">
                <a:solidFill>
                  <a:srgbClr val="ffffff"/>
                </a:solidFill>
                <a:latin typeface="Constantia"/>
              </a:rPr>
              <a:t>&gt; sinartrosis: es el nombre que recibe aquella articulación que carece d movimiento. Ex: huesos del cráneo.</a:t>
            </a:r>
            <a:endParaRPr/>
          </a:p>
          <a:p>
            <a:pPr algn="ctr">
              <a:lnSpc>
                <a:spcPct val="100000"/>
              </a:lnSpc>
            </a:pPr>
            <a:r>
              <a:rPr lang="es-ES">
                <a:solidFill>
                  <a:srgbClr val="ffffff"/>
                </a:solidFill>
                <a:latin typeface="Constantia"/>
              </a:rPr>
              <a:t>&gt;Anfiartrosis: permite un movimiento muy limitado por que los huesos están conectados por fibrocartílagos. Ex: articulación intervertebral.</a:t>
            </a:r>
            <a:endParaRPr/>
          </a:p>
          <a:p>
            <a:pPr algn="ctr">
              <a:lnSpc>
                <a:spcPct val="100000"/>
              </a:lnSpc>
            </a:pPr>
            <a:r>
              <a:rPr lang="es-ES">
                <a:solidFill>
                  <a:srgbClr val="ffffff"/>
                </a:solidFill>
                <a:latin typeface="Constantia"/>
              </a:rPr>
              <a:t>&gt;Diartrosis: articulación de amplios movimientos que esta formada por dos superficies articulares. Esta formada por los siguientes elementos:</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1" name="Picture 2" descr=""/>
          <p:cNvPicPr/>
          <p:nvPr/>
        </p:nvPicPr>
        <p:blipFill>
          <a:blip r:embed="rId1"/>
          <a:stretch>
            <a:fillRect/>
          </a:stretch>
        </p:blipFill>
        <p:spPr>
          <a:xfrm>
            <a:off x="323640" y="404640"/>
            <a:ext cx="4067640" cy="5544360"/>
          </a:xfrm>
          <a:prstGeom prst="rect">
            <a:avLst/>
          </a:prstGeom>
          <a:ln>
            <a:noFill/>
          </a:ln>
        </p:spPr>
      </p:pic>
      <p:sp>
        <p:nvSpPr>
          <p:cNvPr id="72" name="CustomShape 1"/>
          <p:cNvSpPr/>
          <p:nvPr/>
        </p:nvSpPr>
        <p:spPr>
          <a:xfrm>
            <a:off x="4572000" y="0"/>
            <a:ext cx="4104000" cy="6674040"/>
          </a:xfrm>
          <a:prstGeom prst="rect">
            <a:avLst/>
          </a:prstGeom>
          <a:noFill/>
          <a:ln>
            <a:noFill/>
          </a:ln>
        </p:spPr>
        <p:txBody>
          <a:bodyPr lIns="90000" rIns="90000" tIns="45000" bIns="45000"/>
          <a:p>
            <a:pPr algn="ctr">
              <a:lnSpc>
                <a:spcPct val="100000"/>
              </a:lnSpc>
            </a:pPr>
            <a:r>
              <a:rPr lang="es-ES">
                <a:solidFill>
                  <a:srgbClr val="ffffff"/>
                </a:solidFill>
                <a:latin typeface="Constantia"/>
              </a:rPr>
              <a:t>-cartilago articular.- es un tipo de cartílago hialino, recubre los extremos articulares de los huesos.</a:t>
            </a:r>
            <a:endParaRPr/>
          </a:p>
          <a:p>
            <a:pPr algn="ctr">
              <a:lnSpc>
                <a:spcPct val="100000"/>
              </a:lnSpc>
            </a:pPr>
            <a:r>
              <a:rPr lang="es-ES">
                <a:solidFill>
                  <a:srgbClr val="ffffff"/>
                </a:solidFill>
                <a:latin typeface="Constantia"/>
              </a:rPr>
              <a:t>-capsula articular.- engloba toda la articulación e impide que los segmentos oseos se desplacen en exeso.</a:t>
            </a:r>
            <a:endParaRPr/>
          </a:p>
          <a:p>
            <a:pPr algn="ctr">
              <a:lnSpc>
                <a:spcPct val="100000"/>
              </a:lnSpc>
            </a:pPr>
            <a:r>
              <a:rPr lang="es-ES">
                <a:solidFill>
                  <a:srgbClr val="ffffff"/>
                </a:solidFill>
                <a:latin typeface="Constantia"/>
              </a:rPr>
              <a:t>-ligamentos.- es una banda de tejido conjuntivo denso o fibrosos muy solido y elástico que une a los huesos entre ellos en el seno de una articulación.</a:t>
            </a:r>
            <a:endParaRPr/>
          </a:p>
          <a:p>
            <a:pPr algn="ctr">
              <a:lnSpc>
                <a:spcPct val="100000"/>
              </a:lnSpc>
            </a:pPr>
            <a:r>
              <a:rPr lang="es-ES">
                <a:solidFill>
                  <a:srgbClr val="ffffff"/>
                </a:solidFill>
                <a:latin typeface="Constantia"/>
              </a:rPr>
              <a:t>-membrana sinovial.- es una fina capa de tejido que recubre la parte interna de la capsula articulary dentro de esta membrana se encuentra el liquido sinovial que actua como lubricante evintando el desgaste de la articulación.</a:t>
            </a:r>
            <a:endParaRPr/>
          </a:p>
          <a:p>
            <a:pPr algn="ctr">
              <a:lnSpc>
                <a:spcPct val="100000"/>
              </a:lnSpc>
            </a:pPr>
            <a:r>
              <a:rPr lang="es-ES">
                <a:solidFill>
                  <a:srgbClr val="ffffff"/>
                </a:solidFill>
                <a:latin typeface="Constantia"/>
              </a:rPr>
              <a:t>-cavidad articular.- consisite en un espacio o cavidad quee hay entre los huesos de la articulación, en el que van a ir soldados “las capsulas articulares”.</a:t>
            </a:r>
            <a:endParaRPr/>
          </a:p>
          <a:p>
            <a:pPr algn="ctr">
              <a:lnSpc>
                <a:spcPct val="100000"/>
              </a:lnSpc>
            </a:pPr>
            <a:r>
              <a:rPr lang="es-ES">
                <a:solidFill>
                  <a:srgbClr val="ffffff"/>
                </a:solidFill>
                <a:latin typeface="Constantia"/>
              </a:rPr>
              <a:t>-meniscos.- fibrocarticalos en forma de semiluna que rellenan los espacios comprendidos entre superficies articulares del cuerpo.</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 name="CustomShape 1"/>
          <p:cNvSpPr/>
          <p:nvPr/>
        </p:nvSpPr>
        <p:spPr>
          <a:xfrm>
            <a:off x="4572000" y="0"/>
            <a:ext cx="4571640" cy="6458400"/>
          </a:xfrm>
          <a:prstGeom prst="rect">
            <a:avLst/>
          </a:prstGeom>
          <a:noFill/>
          <a:ln>
            <a:noFill/>
          </a:ln>
        </p:spPr>
        <p:txBody>
          <a:bodyPr lIns="90000" rIns="90000" tIns="45000" bIns="45000"/>
          <a:p>
            <a:pPr algn="ctr">
              <a:lnSpc>
                <a:spcPct val="100000"/>
              </a:lnSpc>
            </a:pPr>
            <a:r>
              <a:rPr lang="es-ES" sz="2200">
                <a:solidFill>
                  <a:srgbClr val="ffffff"/>
                </a:solidFill>
                <a:latin typeface="Constantia"/>
              </a:rPr>
              <a:t>SISTEMA MUSCULAR</a:t>
            </a:r>
            <a:endParaRPr/>
          </a:p>
          <a:p>
            <a:pPr algn="ctr">
              <a:lnSpc>
                <a:spcPct val="100000"/>
              </a:lnSpc>
            </a:pPr>
            <a:r>
              <a:rPr lang="es-ES" sz="2200">
                <a:solidFill>
                  <a:srgbClr val="ffffff"/>
                </a:solidFill>
                <a:latin typeface="Constantia"/>
              </a:rPr>
              <a:t>Estra formado por el cunjunto de musculos que pueden ser controlados de forma voluntaria por un organismo vivo</a:t>
            </a:r>
            <a:endParaRPr/>
          </a:p>
          <a:p>
            <a:pPr algn="ctr">
              <a:lnSpc>
                <a:spcPct val="100000"/>
              </a:lnSpc>
            </a:pPr>
            <a:r>
              <a:rPr lang="es-ES" sz="2200">
                <a:solidFill>
                  <a:srgbClr val="ffffff"/>
                </a:solidFill>
                <a:latin typeface="Constantia"/>
              </a:rPr>
              <a:t>TIPOS DE MUSCULOS</a:t>
            </a:r>
            <a:endParaRPr/>
          </a:p>
          <a:p>
            <a:pPr algn="ctr">
              <a:lnSpc>
                <a:spcPct val="100000"/>
              </a:lnSpc>
            </a:pPr>
            <a:r>
              <a:rPr lang="es-ES" sz="2200">
                <a:solidFill>
                  <a:srgbClr val="ffffff"/>
                </a:solidFill>
                <a:latin typeface="Constantia"/>
              </a:rPr>
              <a:t>Depende de su estructura microscópica existen tres tipos:</a:t>
            </a:r>
            <a:endParaRPr/>
          </a:p>
          <a:p>
            <a:pPr algn="ctr">
              <a:lnSpc>
                <a:spcPct val="100000"/>
              </a:lnSpc>
            </a:pPr>
            <a:r>
              <a:rPr lang="es-ES" sz="2200">
                <a:solidFill>
                  <a:srgbClr val="ffffff"/>
                </a:solidFill>
                <a:latin typeface="Constantia"/>
              </a:rPr>
              <a:t>&gt;musculo esquelético: son los mas abundantes del organismo humano y se conocen como musculos estriados.</a:t>
            </a:r>
            <a:endParaRPr/>
          </a:p>
          <a:p>
            <a:pPr algn="ctr">
              <a:lnSpc>
                <a:spcPct val="100000"/>
              </a:lnSpc>
            </a:pPr>
            <a:r>
              <a:rPr lang="es-ES" sz="2200">
                <a:solidFill>
                  <a:srgbClr val="ffffff"/>
                </a:solidFill>
                <a:latin typeface="Constantia"/>
              </a:rPr>
              <a:t>&gt;Musculos lisos: se encuentran en las poaredes de los órganos internos de todo el cuerpo.</a:t>
            </a:r>
            <a:endParaRPr/>
          </a:p>
          <a:p>
            <a:pPr algn="ctr">
              <a:lnSpc>
                <a:spcPct val="100000"/>
              </a:lnSpc>
            </a:pPr>
            <a:r>
              <a:rPr lang="es-ES" sz="2200">
                <a:solidFill>
                  <a:srgbClr val="ffffff"/>
                </a:solidFill>
                <a:latin typeface="Constantia"/>
              </a:rPr>
              <a:t>&gt;Musculo cardiaco: la apred del corazón se compone de tres capas diferentes, endocardio, miocardio y pericardio.</a:t>
            </a:r>
            <a:endParaRPr/>
          </a:p>
        </p:txBody>
      </p:sp>
      <p:pic>
        <p:nvPicPr>
          <p:cNvPr id="74" name="Picture 2" descr=""/>
          <p:cNvPicPr/>
          <p:nvPr/>
        </p:nvPicPr>
        <p:blipFill>
          <a:blip r:embed="rId1"/>
          <a:stretch>
            <a:fillRect/>
          </a:stretch>
        </p:blipFill>
        <p:spPr>
          <a:xfrm>
            <a:off x="0" y="0"/>
            <a:ext cx="4231080" cy="685764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a:fillRect/>
          </a:stretch>
        </p:blipFill>
        <p:spPr>
          <a:xfrm>
            <a:off x="1619640" y="404640"/>
            <a:ext cx="5328360" cy="2833920"/>
          </a:xfrm>
          <a:prstGeom prst="rect">
            <a:avLst/>
          </a:prstGeom>
          <a:ln>
            <a:noFill/>
          </a:ln>
        </p:spPr>
      </p:pic>
      <p:sp>
        <p:nvSpPr>
          <p:cNvPr id="76" name="CustomShape 1"/>
          <p:cNvSpPr/>
          <p:nvPr/>
        </p:nvSpPr>
        <p:spPr>
          <a:xfrm>
            <a:off x="323640" y="3789000"/>
            <a:ext cx="8424720" cy="2559240"/>
          </a:xfrm>
          <a:prstGeom prst="rect">
            <a:avLst/>
          </a:prstGeom>
          <a:noFill/>
          <a:ln>
            <a:noFill/>
          </a:ln>
        </p:spPr>
        <p:txBody>
          <a:bodyPr lIns="90000" rIns="90000" tIns="45000" bIns="45000"/>
          <a:p>
            <a:pPr algn="ctr">
              <a:lnSpc>
                <a:spcPct val="100000"/>
              </a:lnSpc>
            </a:pPr>
            <a:r>
              <a:rPr lang="es-ES">
                <a:solidFill>
                  <a:srgbClr val="ffffff"/>
                </a:solidFill>
                <a:latin typeface="Constantia"/>
              </a:rPr>
              <a:t>COMPOSICION DEL MUSCULO ESQUELETICO</a:t>
            </a:r>
            <a:endParaRPr/>
          </a:p>
          <a:p>
            <a:pPr algn="ctr">
              <a:lnSpc>
                <a:spcPct val="100000"/>
              </a:lnSpc>
            </a:pPr>
            <a:r>
              <a:rPr lang="es-ES">
                <a:solidFill>
                  <a:srgbClr val="ffffff"/>
                </a:solidFill>
                <a:latin typeface="Constantia"/>
              </a:rPr>
              <a:t>&gt;Fibra muscular: es una celula fusiforme y multinucleada con capacidad contráctil y de la cual esta compuesta el tejido muscular.</a:t>
            </a:r>
            <a:endParaRPr/>
          </a:p>
          <a:p>
            <a:pPr algn="ctr">
              <a:lnSpc>
                <a:spcPct val="100000"/>
              </a:lnSpc>
            </a:pPr>
            <a:r>
              <a:rPr lang="es-ES">
                <a:solidFill>
                  <a:srgbClr val="ffffff"/>
                </a:solidFill>
                <a:latin typeface="Constantia"/>
              </a:rPr>
              <a:t>&gt;fascicle muscular: es una fibra muscular.</a:t>
            </a:r>
            <a:endParaRPr/>
          </a:p>
          <a:p>
            <a:pPr algn="ctr">
              <a:lnSpc>
                <a:spcPct val="100000"/>
              </a:lnSpc>
            </a:pPr>
            <a:r>
              <a:rPr lang="es-ES">
                <a:solidFill>
                  <a:srgbClr val="ffffff"/>
                </a:solidFill>
                <a:latin typeface="Constantia"/>
              </a:rPr>
              <a:t>&gt;vientre muscular: parte central de un musculo, formada por numerosas fibras musculares envueltas cada una de ella con su capa de tejido conjuntivo llamada endomisio.</a:t>
            </a:r>
            <a:endParaRPr/>
          </a:p>
          <a:p>
            <a:pPr algn="ctr">
              <a:lnSpc>
                <a:spcPct val="100000"/>
              </a:lnSpc>
            </a:pPr>
            <a:r>
              <a:rPr lang="es-ES">
                <a:solidFill>
                  <a:srgbClr val="ffffff"/>
                </a:solidFill>
                <a:latin typeface="Constantia"/>
              </a:rPr>
              <a:t>&gt;tendón: son unos cordones muy resistentes que se situan a cada extremo del musculo y lo sujetan al hueso.</a:t>
            </a: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7" name="Picture 2" descr=""/>
          <p:cNvPicPr/>
          <p:nvPr/>
        </p:nvPicPr>
        <p:blipFill>
          <a:blip r:embed="rId1"/>
          <a:stretch>
            <a:fillRect/>
          </a:stretch>
        </p:blipFill>
        <p:spPr>
          <a:xfrm>
            <a:off x="0" y="0"/>
            <a:ext cx="5007240" cy="6857640"/>
          </a:xfrm>
          <a:prstGeom prst="rect">
            <a:avLst/>
          </a:prstGeom>
          <a:ln>
            <a:noFill/>
          </a:ln>
        </p:spPr>
      </p:pic>
      <p:sp>
        <p:nvSpPr>
          <p:cNvPr id="78" name="CustomShape 1"/>
          <p:cNvSpPr/>
          <p:nvPr/>
        </p:nvSpPr>
        <p:spPr>
          <a:xfrm>
            <a:off x="5004000" y="260640"/>
            <a:ext cx="4139640" cy="6123240"/>
          </a:xfrm>
          <a:prstGeom prst="rect">
            <a:avLst/>
          </a:prstGeom>
          <a:noFill/>
          <a:ln>
            <a:noFill/>
          </a:ln>
        </p:spPr>
        <p:txBody>
          <a:bodyPr lIns="90000" rIns="90000" tIns="45000" bIns="45000"/>
          <a:p>
            <a:pPr algn="ctr">
              <a:lnSpc>
                <a:spcPct val="100000"/>
              </a:lnSpc>
            </a:pPr>
            <a:r>
              <a:rPr lang="es-ES" sz="2200">
                <a:solidFill>
                  <a:srgbClr val="ffffff"/>
                </a:solidFill>
                <a:latin typeface="Constantia"/>
              </a:rPr>
              <a:t>POR SU FORMA</a:t>
            </a:r>
            <a:endParaRPr/>
          </a:p>
          <a:p>
            <a:pPr algn="ctr">
              <a:lnSpc>
                <a:spcPct val="100000"/>
              </a:lnSpc>
            </a:pPr>
            <a:r>
              <a:rPr lang="es-ES" sz="2200">
                <a:solidFill>
                  <a:srgbClr val="ffffff"/>
                </a:solidFill>
                <a:latin typeface="Constantia"/>
              </a:rPr>
              <a:t>&gt;Largos: con forma fusiforme. Ex: bicep.</a:t>
            </a:r>
            <a:endParaRPr/>
          </a:p>
          <a:p>
            <a:pPr algn="ctr">
              <a:lnSpc>
                <a:spcPct val="100000"/>
              </a:lnSpc>
            </a:pPr>
            <a:r>
              <a:rPr lang="es-ES" sz="2200">
                <a:solidFill>
                  <a:srgbClr val="ffffff"/>
                </a:solidFill>
                <a:latin typeface="Constantia"/>
              </a:rPr>
              <a:t>&gt;planos: pueden ser los abdominales.</a:t>
            </a:r>
            <a:endParaRPr/>
          </a:p>
          <a:p>
            <a:pPr algn="ctr">
              <a:lnSpc>
                <a:spcPct val="100000"/>
              </a:lnSpc>
            </a:pPr>
            <a:r>
              <a:rPr lang="es-ES" sz="2200">
                <a:solidFill>
                  <a:srgbClr val="ffffff"/>
                </a:solidFill>
                <a:latin typeface="Constantia"/>
              </a:rPr>
              <a:t>&gt;orbiculares: su función es abrir y cerrar como el musculo de los ojos ode los labios.</a:t>
            </a:r>
            <a:endParaRPr/>
          </a:p>
          <a:p>
            <a:pPr algn="ctr">
              <a:lnSpc>
                <a:spcPct val="100000"/>
              </a:lnSpc>
            </a:pPr>
            <a:r>
              <a:rPr lang="es-ES" sz="2200">
                <a:solidFill>
                  <a:srgbClr val="ffffff"/>
                </a:solidFill>
                <a:latin typeface="Constantia"/>
              </a:rPr>
              <a:t>&gt;triangulares: el origen es mas ancho que el punto de inserción. Ex: pectoral y dorsales.</a:t>
            </a:r>
            <a:endParaRPr/>
          </a:p>
          <a:p>
            <a:pPr algn="ctr">
              <a:lnSpc>
                <a:spcPct val="100000"/>
              </a:lnSpc>
            </a:pPr>
            <a:r>
              <a:rPr lang="es-ES" sz="2200">
                <a:solidFill>
                  <a:srgbClr val="ffffff"/>
                </a:solidFill>
                <a:latin typeface="Constantia"/>
              </a:rPr>
              <a:t>&gt;esfínter: es musculo con forma de anillo o circular, que permite el paso de una sustancia de un órgano a otro por medio de un tubo  u orificio a la vez que impide su regreso. Ex: esfínter anal.</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2" name="Picture 2" descr=""/>
          <p:cNvPicPr/>
          <p:nvPr/>
        </p:nvPicPr>
        <p:blipFill>
          <a:blip r:embed="rId1"/>
          <a:srcRect l="572812" t="0" r="89583" b="0"/>
          <a:stretch>
            <a:fillRect/>
          </a:stretch>
        </p:blipFill>
        <p:spPr>
          <a:xfrm>
            <a:off x="0" y="0"/>
            <a:ext cx="9138960" cy="6857640"/>
          </a:xfrm>
          <a:prstGeom prst="rect">
            <a:avLst/>
          </a:prstGeom>
          <a:ln>
            <a:noFill/>
          </a:ln>
        </p:spPr>
      </p:pic>
      <p:sp>
        <p:nvSpPr>
          <p:cNvPr id="43" name="CustomShape 1"/>
          <p:cNvSpPr/>
          <p:nvPr/>
        </p:nvSpPr>
        <p:spPr>
          <a:xfrm>
            <a:off x="4356000" y="260640"/>
            <a:ext cx="4787640" cy="6123240"/>
          </a:xfrm>
          <a:prstGeom prst="rect">
            <a:avLst/>
          </a:prstGeom>
          <a:noFill/>
          <a:ln>
            <a:noFill/>
          </a:ln>
        </p:spPr>
        <p:txBody>
          <a:bodyPr lIns="90000" rIns="90000" tIns="45000" bIns="45000"/>
          <a:p>
            <a:pPr algn="ctr">
              <a:lnSpc>
                <a:spcPct val="100000"/>
              </a:lnSpc>
            </a:pPr>
            <a:r>
              <a:rPr lang="es-ES" sz="2200">
                <a:solidFill>
                  <a:srgbClr val="ffffff"/>
                </a:solidFill>
                <a:latin typeface="Constantia"/>
              </a:rPr>
              <a:t>El aparato locomotor esta constituido por el sistema muscular y el sistema esqueletico que son los responsable de que las personas puedan desplasarse. Un gran conjunto de estructuras que conjuntamente en accion es posible que realicemos el desplazamiento y es gracias a unas estructuras rigidas(HUESOS) que hacen de estructura sustentando el resto del organismo, unos elementos que aportan movimiento que son contráctiles(MUSCULOS) y de unos elementos que se encargan que se puedan mover los dos en conjunto(ARTICULACIONES), el conjunto se llama sistema musculoesqueletico.</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9" name="Picture 2" descr=""/>
          <p:cNvPicPr/>
          <p:nvPr/>
        </p:nvPicPr>
        <p:blipFill>
          <a:blip r:embed="rId1"/>
          <a:stretch>
            <a:fillRect/>
          </a:stretch>
        </p:blipFill>
        <p:spPr>
          <a:xfrm>
            <a:off x="2555640" y="3285000"/>
            <a:ext cx="4032000" cy="3295080"/>
          </a:xfrm>
          <a:prstGeom prst="rect">
            <a:avLst/>
          </a:prstGeom>
          <a:ln>
            <a:noFill/>
          </a:ln>
        </p:spPr>
      </p:pic>
      <p:sp>
        <p:nvSpPr>
          <p:cNvPr id="80" name="CustomShape 1"/>
          <p:cNvSpPr/>
          <p:nvPr/>
        </p:nvSpPr>
        <p:spPr>
          <a:xfrm>
            <a:off x="251640" y="404640"/>
            <a:ext cx="8568720" cy="2833560"/>
          </a:xfrm>
          <a:prstGeom prst="rect">
            <a:avLst/>
          </a:prstGeom>
          <a:noFill/>
          <a:ln>
            <a:noFill/>
          </a:ln>
        </p:spPr>
        <p:txBody>
          <a:bodyPr lIns="90000" rIns="90000" tIns="45000" bIns="45000"/>
          <a:p>
            <a:pPr algn="ctr">
              <a:lnSpc>
                <a:spcPct val="100000"/>
              </a:lnSpc>
            </a:pPr>
            <a:r>
              <a:rPr lang="es-ES">
                <a:solidFill>
                  <a:srgbClr val="ffffff"/>
                </a:solidFill>
                <a:latin typeface="Constantia"/>
              </a:rPr>
              <a:t>POR SU FUNCION EN EL MOVIMIENTO</a:t>
            </a:r>
            <a:endParaRPr/>
          </a:p>
          <a:p>
            <a:pPr algn="ctr">
              <a:lnSpc>
                <a:spcPct val="100000"/>
              </a:lnSpc>
            </a:pPr>
            <a:r>
              <a:rPr lang="es-ES">
                <a:solidFill>
                  <a:srgbClr val="ffffff"/>
                </a:solidFill>
                <a:latin typeface="Constantia"/>
              </a:rPr>
              <a:t>&gt;Agonista: la realizan los musculos que se contraen para producir un movimiento.</a:t>
            </a:r>
            <a:endParaRPr/>
          </a:p>
          <a:p>
            <a:pPr algn="ctr">
              <a:lnSpc>
                <a:spcPct val="100000"/>
              </a:lnSpc>
            </a:pPr>
            <a:r>
              <a:rPr lang="es-ES">
                <a:solidFill>
                  <a:srgbClr val="ffffff"/>
                </a:solidFill>
                <a:latin typeface="Constantia"/>
              </a:rPr>
              <a:t>&gt;Antagonista: la realiza el musculo que actua en dirección contraria a la marcada por el musculo agonista.</a:t>
            </a:r>
            <a:endParaRPr/>
          </a:p>
          <a:p>
            <a:pPr algn="ctr">
              <a:lnSpc>
                <a:spcPct val="100000"/>
              </a:lnSpc>
            </a:pPr>
            <a:r>
              <a:rPr lang="es-ES">
                <a:solidFill>
                  <a:srgbClr val="ffffff"/>
                </a:solidFill>
                <a:latin typeface="Constantia"/>
              </a:rPr>
              <a:t>&gt;sinérgico: es el papel que realiza un musculo o un grupo de ellos a la hora de realizar una acción encomun. Ex:cuando el braquial y coracobraquial apoyan el movimiento de bicep para realizar la flexion de codo.</a:t>
            </a:r>
            <a:endParaRPr/>
          </a:p>
          <a:p>
            <a:pPr algn="ctr">
              <a:lnSpc>
                <a:spcPct val="100000"/>
              </a:lnSpc>
            </a:pPr>
            <a:r>
              <a:rPr lang="es-ES">
                <a:solidFill>
                  <a:srgbClr val="ffffff"/>
                </a:solidFill>
                <a:latin typeface="Constantia"/>
              </a:rPr>
              <a:t>&gt;estabilización: realizada por los grupos musculares que permiten fijar o sustener una articulación con el fin de permitir que otro musculo realice la acción. Ex: la flexion de los dedos.</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1" name="Picture 2" descr=""/>
          <p:cNvPicPr/>
          <p:nvPr/>
        </p:nvPicPr>
        <p:blipFill>
          <a:blip r:embed="rId1"/>
          <a:stretch>
            <a:fillRect/>
          </a:stretch>
        </p:blipFill>
        <p:spPr>
          <a:xfrm>
            <a:off x="0" y="0"/>
            <a:ext cx="4715640" cy="6857640"/>
          </a:xfrm>
          <a:prstGeom prst="rect">
            <a:avLst/>
          </a:prstGeom>
          <a:ln>
            <a:noFill/>
          </a:ln>
        </p:spPr>
      </p:pic>
      <p:sp>
        <p:nvSpPr>
          <p:cNvPr id="82" name="CustomShape 1"/>
          <p:cNvSpPr/>
          <p:nvPr/>
        </p:nvSpPr>
        <p:spPr>
          <a:xfrm>
            <a:off x="4716000" y="404640"/>
            <a:ext cx="4427640" cy="6030360"/>
          </a:xfrm>
          <a:prstGeom prst="rect">
            <a:avLst/>
          </a:prstGeom>
          <a:noFill/>
          <a:ln>
            <a:noFill/>
          </a:ln>
        </p:spPr>
        <p:txBody>
          <a:bodyPr lIns="90000" rIns="90000" tIns="45000" bIns="45000"/>
          <a:p>
            <a:pPr algn="ctr">
              <a:lnSpc>
                <a:spcPct val="100000"/>
              </a:lnSpc>
            </a:pPr>
            <a:r>
              <a:rPr lang="es-ES" sz="2600">
                <a:solidFill>
                  <a:srgbClr val="ffffff"/>
                </a:solidFill>
                <a:latin typeface="Constantia"/>
              </a:rPr>
              <a:t>POR SU ACCION</a:t>
            </a:r>
            <a:endParaRPr/>
          </a:p>
          <a:p>
            <a:pPr algn="ctr">
              <a:lnSpc>
                <a:spcPct val="100000"/>
              </a:lnSpc>
            </a:pPr>
            <a:r>
              <a:rPr lang="es-ES" sz="2600">
                <a:solidFill>
                  <a:srgbClr val="ffffff"/>
                </a:solidFill>
                <a:latin typeface="Constantia"/>
              </a:rPr>
              <a:t>&gt;Flexor-extensor: son los que permiten doblar un miembro. Ex: antebrazo</a:t>
            </a:r>
            <a:endParaRPr/>
          </a:p>
          <a:p>
            <a:pPr algn="ctr">
              <a:lnSpc>
                <a:spcPct val="100000"/>
              </a:lnSpc>
            </a:pPr>
            <a:r>
              <a:rPr lang="es-ES" sz="2600">
                <a:solidFill>
                  <a:srgbClr val="ffffff"/>
                </a:solidFill>
                <a:latin typeface="Constantia"/>
              </a:rPr>
              <a:t>&gt;abductor y adductor: son los que acercan y alejan un miembro. Ex: cuando los brazos se alejan del cuerpo.</a:t>
            </a:r>
            <a:endParaRPr/>
          </a:p>
          <a:p>
            <a:pPr algn="ctr">
              <a:lnSpc>
                <a:spcPct val="100000"/>
              </a:lnSpc>
            </a:pPr>
            <a:r>
              <a:rPr lang="es-ES" sz="2600">
                <a:solidFill>
                  <a:srgbClr val="ffffff"/>
                </a:solidFill>
                <a:latin typeface="Constantia"/>
              </a:rPr>
              <a:t>&gt;rotatorio: cuando hace que un hueso gire alrededor de un eje. Ex: pectoral mayor.</a:t>
            </a:r>
            <a:endParaRPr/>
          </a:p>
          <a:p>
            <a:pPr algn="ctr">
              <a:lnSpc>
                <a:spcPct val="100000"/>
              </a:lnSpc>
            </a:pPr>
            <a:r>
              <a:rPr lang="es-ES" sz="2600">
                <a:solidFill>
                  <a:srgbClr val="ffffff"/>
                </a:solidFill>
                <a:latin typeface="Constantia"/>
              </a:rPr>
              <a:t>&gt;esfínter: obertura o tancamiento de un orificio corporal. Ex: musculo del ano.</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3" name="Picture 2" descr=""/>
          <p:cNvPicPr/>
          <p:nvPr/>
        </p:nvPicPr>
        <p:blipFill>
          <a:blip r:embed="rId1"/>
          <a:stretch>
            <a:fillRect/>
          </a:stretch>
        </p:blipFill>
        <p:spPr>
          <a:xfrm>
            <a:off x="323640" y="2133000"/>
            <a:ext cx="2843280" cy="2407320"/>
          </a:xfrm>
          <a:prstGeom prst="rect">
            <a:avLst/>
          </a:prstGeom>
          <a:ln>
            <a:noFill/>
          </a:ln>
        </p:spPr>
      </p:pic>
      <p:pic>
        <p:nvPicPr>
          <p:cNvPr id="84" name="Picture 4" descr=""/>
          <p:cNvPicPr/>
          <p:nvPr/>
        </p:nvPicPr>
        <p:blipFill>
          <a:blip r:embed="rId2"/>
          <a:srcRect l="175195" t="0" r="426855" b="0"/>
          <a:stretch>
            <a:fillRect/>
          </a:stretch>
        </p:blipFill>
        <p:spPr>
          <a:xfrm>
            <a:off x="3348000" y="2133000"/>
            <a:ext cx="3427200" cy="2448000"/>
          </a:xfrm>
          <a:prstGeom prst="rect">
            <a:avLst/>
          </a:prstGeom>
          <a:ln>
            <a:noFill/>
          </a:ln>
        </p:spPr>
      </p:pic>
      <p:pic>
        <p:nvPicPr>
          <p:cNvPr id="85" name="Picture 6" descr=""/>
          <p:cNvPicPr/>
          <p:nvPr/>
        </p:nvPicPr>
        <p:blipFill>
          <a:blip r:embed="rId3"/>
          <a:stretch>
            <a:fillRect/>
          </a:stretch>
        </p:blipFill>
        <p:spPr>
          <a:xfrm>
            <a:off x="7020360" y="2205000"/>
            <a:ext cx="1709640" cy="2520000"/>
          </a:xfrm>
          <a:prstGeom prst="rect">
            <a:avLst/>
          </a:prstGeom>
          <a:ln>
            <a:noFill/>
          </a:ln>
        </p:spPr>
      </p:pic>
      <p:sp>
        <p:nvSpPr>
          <p:cNvPr id="86" name="CustomShape 1"/>
          <p:cNvSpPr/>
          <p:nvPr/>
        </p:nvSpPr>
        <p:spPr>
          <a:xfrm>
            <a:off x="323640" y="5013000"/>
            <a:ext cx="8352720" cy="364680"/>
          </a:xfrm>
          <a:prstGeom prst="rect">
            <a:avLst/>
          </a:prstGeom>
          <a:noFill/>
          <a:ln>
            <a:noFill/>
          </a:ln>
        </p:spPr>
        <p:txBody>
          <a:bodyPr lIns="90000" rIns="90000" tIns="45000" bIns="45000"/>
          <a:p>
            <a:pPr>
              <a:lnSpc>
                <a:spcPct val="100000"/>
              </a:lnSpc>
            </a:pPr>
            <a:r>
              <a:rPr lang="es-ES">
                <a:solidFill>
                  <a:srgbClr val="ffffff"/>
                </a:solidFill>
                <a:latin typeface="Constantia"/>
              </a:rPr>
              <a:t>      </a:t>
            </a:r>
            <a:r>
              <a:rPr lang="es-ES">
                <a:solidFill>
                  <a:srgbClr val="ffffff"/>
                </a:solidFill>
                <a:latin typeface="Constantia"/>
              </a:rPr>
              <a:t>BICEP                                            TRICEP                                           CUADRICEP</a:t>
            </a:r>
            <a:endParaRPr/>
          </a:p>
        </p:txBody>
      </p:sp>
      <p:sp>
        <p:nvSpPr>
          <p:cNvPr id="87" name="CustomShape 2"/>
          <p:cNvSpPr/>
          <p:nvPr/>
        </p:nvSpPr>
        <p:spPr>
          <a:xfrm>
            <a:off x="1331640" y="908640"/>
            <a:ext cx="6696360" cy="760680"/>
          </a:xfrm>
          <a:prstGeom prst="rect">
            <a:avLst/>
          </a:prstGeom>
          <a:noFill/>
          <a:ln>
            <a:noFill/>
          </a:ln>
        </p:spPr>
        <p:txBody>
          <a:bodyPr lIns="90000" rIns="90000" tIns="45000" bIns="45000"/>
          <a:p>
            <a:pPr algn="ctr">
              <a:lnSpc>
                <a:spcPct val="100000"/>
              </a:lnSpc>
            </a:pPr>
            <a:r>
              <a:rPr lang="es-ES" sz="4400">
                <a:solidFill>
                  <a:srgbClr val="ffffff"/>
                </a:solidFill>
                <a:latin typeface="Constantia"/>
              </a:rPr>
              <a:t>NUMERO DE VIENTRES</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8" name="Picture 2" descr=""/>
          <p:cNvPicPr/>
          <p:nvPr/>
        </p:nvPicPr>
        <p:blipFill>
          <a:blip r:embed="rId1"/>
          <a:srcRect l="48392" t="0" r="0" b="0"/>
          <a:stretch>
            <a:fillRect/>
          </a:stretch>
        </p:blipFill>
        <p:spPr>
          <a:xfrm>
            <a:off x="3636000" y="4293000"/>
            <a:ext cx="2195280" cy="2132640"/>
          </a:xfrm>
          <a:prstGeom prst="rect">
            <a:avLst/>
          </a:prstGeom>
          <a:ln>
            <a:noFill/>
          </a:ln>
        </p:spPr>
      </p:pic>
      <p:sp>
        <p:nvSpPr>
          <p:cNvPr id="89" name="CustomShape 1"/>
          <p:cNvSpPr/>
          <p:nvPr/>
        </p:nvSpPr>
        <p:spPr>
          <a:xfrm>
            <a:off x="179640" y="0"/>
            <a:ext cx="8784720" cy="4139640"/>
          </a:xfrm>
          <a:prstGeom prst="rect">
            <a:avLst/>
          </a:prstGeom>
          <a:noFill/>
          <a:ln>
            <a:noFill/>
          </a:ln>
        </p:spPr>
        <p:txBody>
          <a:bodyPr lIns="90000" rIns="90000" tIns="45000" bIns="45000"/>
          <a:p>
            <a:pPr algn="ctr">
              <a:lnSpc>
                <a:spcPct val="100000"/>
              </a:lnSpc>
            </a:pPr>
            <a:r>
              <a:rPr lang="es-ES" sz="1400">
                <a:solidFill>
                  <a:srgbClr val="ffffff"/>
                </a:solidFill>
                <a:latin typeface="Constantia"/>
              </a:rPr>
              <a:t>PATOLOGIAS DEL APARATO LOCOMOTOR</a:t>
            </a:r>
            <a:endParaRPr/>
          </a:p>
          <a:p>
            <a:pPr algn="ctr">
              <a:lnSpc>
                <a:spcPct val="100000"/>
              </a:lnSpc>
            </a:pPr>
            <a:r>
              <a:rPr lang="es-ES" sz="1400">
                <a:solidFill>
                  <a:srgbClr val="ffffff"/>
                </a:solidFill>
                <a:latin typeface="Constantia"/>
              </a:rPr>
              <a:t>OSTEOPOROSIS</a:t>
            </a:r>
            <a:endParaRPr/>
          </a:p>
          <a:p>
            <a:pPr algn="ctr">
              <a:lnSpc>
                <a:spcPct val="100000"/>
              </a:lnSpc>
            </a:pPr>
            <a:r>
              <a:rPr lang="es-ES" sz="1400">
                <a:solidFill>
                  <a:srgbClr val="ffffff"/>
                </a:solidFill>
                <a:latin typeface="Constantia"/>
              </a:rPr>
              <a:t>Es una enfermedad sistémica esquelética que se caracteriza por una disminución de la masa osea y un deterioro de la microarquitectura de los huesos</a:t>
            </a:r>
            <a:endParaRPr/>
          </a:p>
          <a:p>
            <a:pPr algn="ctr">
              <a:lnSpc>
                <a:spcPct val="100000"/>
              </a:lnSpc>
            </a:pPr>
            <a:r>
              <a:rPr lang="es-ES" sz="1400">
                <a:solidFill>
                  <a:srgbClr val="ffffff"/>
                </a:solidFill>
                <a:latin typeface="Constantia"/>
              </a:rPr>
              <a:t>RAQUITISMO Y OSTEOMALACIA</a:t>
            </a:r>
            <a:endParaRPr/>
          </a:p>
          <a:p>
            <a:pPr algn="ctr">
              <a:lnSpc>
                <a:spcPct val="100000"/>
              </a:lnSpc>
            </a:pPr>
            <a:r>
              <a:rPr lang="es-ES" sz="1400">
                <a:solidFill>
                  <a:srgbClr val="ffffff"/>
                </a:solidFill>
                <a:latin typeface="Constantia"/>
              </a:rPr>
              <a:t>El raquitismo Es una enfermedad producida por una deficiencia de vitamina D provoca una mineralización defectuosa de los huesos que suele pasar en infantes.</a:t>
            </a:r>
            <a:endParaRPr/>
          </a:p>
          <a:p>
            <a:pPr algn="ctr">
              <a:lnSpc>
                <a:spcPct val="100000"/>
              </a:lnSpc>
            </a:pPr>
            <a:r>
              <a:rPr lang="es-ES" sz="1400">
                <a:solidFill>
                  <a:srgbClr val="ffffff"/>
                </a:solidFill>
                <a:latin typeface="Constantia"/>
              </a:rPr>
              <a:t>La osteomalacia es una enfermedad que afecta al hieso y que se caracteriza por que este se encuentra desmineralizado.</a:t>
            </a:r>
            <a:endParaRPr/>
          </a:p>
          <a:p>
            <a:pPr algn="ctr">
              <a:lnSpc>
                <a:spcPct val="100000"/>
              </a:lnSpc>
            </a:pPr>
            <a:r>
              <a:rPr lang="es-ES" sz="1400">
                <a:solidFill>
                  <a:srgbClr val="ffffff"/>
                </a:solidFill>
                <a:latin typeface="Constantia"/>
              </a:rPr>
              <a:t>La diferencia es que uno se produce en niños y el otro en adultos y uno es por la falta de una vitamina que es la D.</a:t>
            </a:r>
            <a:endParaRPr/>
          </a:p>
          <a:p>
            <a:pPr algn="ctr">
              <a:lnSpc>
                <a:spcPct val="100000"/>
              </a:lnSpc>
            </a:pPr>
            <a:r>
              <a:rPr lang="es-ES" sz="1400">
                <a:solidFill>
                  <a:srgbClr val="ffffff"/>
                </a:solidFill>
                <a:latin typeface="Constantia"/>
              </a:rPr>
              <a:t>OSTEOMELITIS</a:t>
            </a:r>
            <a:endParaRPr/>
          </a:p>
          <a:p>
            <a:pPr algn="ctr">
              <a:lnSpc>
                <a:spcPct val="100000"/>
              </a:lnSpc>
            </a:pPr>
            <a:r>
              <a:rPr lang="es-ES" sz="1400">
                <a:solidFill>
                  <a:srgbClr val="ffffff"/>
                </a:solidFill>
                <a:latin typeface="Constantia"/>
              </a:rPr>
              <a:t>Es una infección súbita o de larga data del hueso.</a:t>
            </a:r>
            <a:endParaRPr/>
          </a:p>
          <a:p>
            <a:pPr algn="ctr">
              <a:lnSpc>
                <a:spcPct val="100000"/>
              </a:lnSpc>
            </a:pPr>
            <a:r>
              <a:rPr lang="es-ES" sz="1400">
                <a:solidFill>
                  <a:srgbClr val="ffffff"/>
                </a:solidFill>
                <a:latin typeface="Constantia"/>
              </a:rPr>
              <a:t>PATOLOGIA DEL SISTEMA ARTICULAR</a:t>
            </a:r>
            <a:endParaRPr/>
          </a:p>
          <a:p>
            <a:pPr algn="ctr">
              <a:lnSpc>
                <a:spcPct val="100000"/>
              </a:lnSpc>
            </a:pPr>
            <a:r>
              <a:rPr lang="es-ES" sz="1400">
                <a:solidFill>
                  <a:srgbClr val="ffffff"/>
                </a:solidFill>
                <a:latin typeface="Constantia"/>
              </a:rPr>
              <a:t>Artritis: inflamación de las articulaciones</a:t>
            </a:r>
            <a:endParaRPr/>
          </a:p>
          <a:p>
            <a:pPr algn="ctr">
              <a:lnSpc>
                <a:spcPct val="100000"/>
              </a:lnSpc>
            </a:pPr>
            <a:r>
              <a:rPr lang="es-ES" sz="1400">
                <a:solidFill>
                  <a:srgbClr val="ffffff"/>
                </a:solidFill>
                <a:latin typeface="Constantia"/>
              </a:rPr>
              <a:t>Artrosis: es el desgaste de el liquido sinovial </a:t>
            </a:r>
            <a:endParaRPr/>
          </a:p>
          <a:p>
            <a:pPr algn="ctr">
              <a:lnSpc>
                <a:spcPct val="100000"/>
              </a:lnSpc>
            </a:pPr>
            <a:r>
              <a:rPr lang="es-ES" sz="1400">
                <a:solidFill>
                  <a:srgbClr val="ffffff"/>
                </a:solidFill>
                <a:latin typeface="Constantia"/>
              </a:rPr>
              <a:t>Esguince: es la lesión de los ligamentos por distensión</a:t>
            </a:r>
            <a:endParaRPr/>
          </a:p>
          <a:p>
            <a:pPr algn="ctr">
              <a:lnSpc>
                <a:spcPct val="100000"/>
              </a:lnSpc>
            </a:pPr>
            <a:r>
              <a:rPr lang="es-ES" sz="1400">
                <a:solidFill>
                  <a:srgbClr val="ffffff"/>
                </a:solidFill>
                <a:latin typeface="Constantia"/>
              </a:rPr>
              <a:t>Luxacion: separación de dos huesos en la articulación </a:t>
            </a:r>
            <a:endParaRPr/>
          </a:p>
          <a:p>
            <a:pPr algn="ctr">
              <a:lnSpc>
                <a:spcPct val="100000"/>
              </a:lnSpc>
            </a:pPr>
            <a:r>
              <a:rPr lang="es-ES" sz="1400">
                <a:solidFill>
                  <a:srgbClr val="ffffff"/>
                </a:solidFill>
                <a:latin typeface="Constantia"/>
              </a:rPr>
              <a:t>Hernia de disco: salida del contenido gela tinoso del disco intervertebralpor una insuficiencia del anillo fibroso que lo contiene.</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rcRect l="1373901" t="73260" r="35576" b="81318"/>
          <a:stretch>
            <a:fillRect/>
          </a:stretch>
        </p:blipFill>
        <p:spPr>
          <a:xfrm>
            <a:off x="323640" y="764640"/>
            <a:ext cx="3240000" cy="4896360"/>
          </a:xfrm>
          <a:prstGeom prst="rect">
            <a:avLst/>
          </a:prstGeom>
          <a:ln>
            <a:noFill/>
          </a:ln>
        </p:spPr>
      </p:pic>
      <p:sp>
        <p:nvSpPr>
          <p:cNvPr id="91" name="CustomShape 1"/>
          <p:cNvSpPr/>
          <p:nvPr/>
        </p:nvSpPr>
        <p:spPr>
          <a:xfrm>
            <a:off x="4500000" y="404640"/>
            <a:ext cx="4032000" cy="6029280"/>
          </a:xfrm>
          <a:prstGeom prst="rect">
            <a:avLst/>
          </a:prstGeom>
          <a:noFill/>
          <a:ln>
            <a:noFill/>
          </a:ln>
        </p:spPr>
        <p:txBody>
          <a:bodyPr lIns="90000" rIns="90000" tIns="45000" bIns="45000"/>
          <a:p>
            <a:pPr algn="ctr">
              <a:lnSpc>
                <a:spcPct val="100000"/>
              </a:lnSpc>
            </a:pPr>
            <a:r>
              <a:rPr lang="es-ES" sz="3000">
                <a:solidFill>
                  <a:srgbClr val="ffffff"/>
                </a:solidFill>
                <a:latin typeface="Constantia"/>
              </a:rPr>
              <a:t>PATOLOGIA DEL SISTEMA MUSCULAR</a:t>
            </a:r>
            <a:endParaRPr/>
          </a:p>
          <a:p>
            <a:pPr algn="ctr">
              <a:lnSpc>
                <a:spcPct val="100000"/>
              </a:lnSpc>
            </a:pPr>
            <a:r>
              <a:rPr lang="es-ES" sz="3000">
                <a:solidFill>
                  <a:srgbClr val="ffffff"/>
                </a:solidFill>
                <a:latin typeface="Constantia"/>
              </a:rPr>
              <a:t>Distrofia muscular: mas de 30 enfermedades ereditarias que causan debilidad muscular y perdida de la masa muscular</a:t>
            </a:r>
            <a:endParaRPr/>
          </a:p>
          <a:p>
            <a:pPr algn="ctr">
              <a:lnSpc>
                <a:spcPct val="100000"/>
              </a:lnSpc>
            </a:pPr>
            <a:r>
              <a:rPr lang="es-ES" sz="3000">
                <a:solidFill>
                  <a:srgbClr val="ffffff"/>
                </a:solidFill>
                <a:latin typeface="Constantia"/>
              </a:rPr>
              <a:t>Miositis: inflamación de los musculos que se usan para mover el cuerpo.</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2" name="Picture 2" descr=""/>
          <p:cNvPicPr/>
          <p:nvPr/>
        </p:nvPicPr>
        <p:blipFill>
          <a:blip r:embed="rId1"/>
          <a:stretch>
            <a:fillRect/>
          </a:stretch>
        </p:blipFill>
        <p:spPr>
          <a:xfrm>
            <a:off x="2555640" y="3573000"/>
            <a:ext cx="3744000" cy="3053160"/>
          </a:xfrm>
          <a:prstGeom prst="rect">
            <a:avLst/>
          </a:prstGeom>
          <a:ln>
            <a:noFill/>
          </a:ln>
        </p:spPr>
      </p:pic>
      <p:sp>
        <p:nvSpPr>
          <p:cNvPr id="93" name="CustomShape 1"/>
          <p:cNvSpPr/>
          <p:nvPr/>
        </p:nvSpPr>
        <p:spPr>
          <a:xfrm>
            <a:off x="179640" y="188640"/>
            <a:ext cx="8712720" cy="3254040"/>
          </a:xfrm>
          <a:prstGeom prst="rect">
            <a:avLst/>
          </a:prstGeom>
          <a:noFill/>
          <a:ln>
            <a:noFill/>
          </a:ln>
        </p:spPr>
        <p:txBody>
          <a:bodyPr lIns="90000" rIns="90000" tIns="45000" bIns="45000"/>
          <a:p>
            <a:pPr algn="ctr">
              <a:lnSpc>
                <a:spcPct val="100000"/>
              </a:lnSpc>
            </a:pPr>
            <a:r>
              <a:rPr lang="es-ES" sz="1600">
                <a:solidFill>
                  <a:srgbClr val="ffffff"/>
                </a:solidFill>
                <a:latin typeface="Constantia"/>
              </a:rPr>
              <a:t>EL CENTRO DE GRAVEDAD</a:t>
            </a:r>
            <a:endParaRPr/>
          </a:p>
          <a:p>
            <a:pPr algn="ctr">
              <a:lnSpc>
                <a:spcPct val="100000"/>
              </a:lnSpc>
            </a:pPr>
            <a:r>
              <a:rPr lang="es-ES" sz="1600">
                <a:solidFill>
                  <a:srgbClr val="ffffff"/>
                </a:solidFill>
                <a:latin typeface="Constantia"/>
              </a:rPr>
              <a:t>Es el punto alrededor del cual su peso se distribuye uniformemente.</a:t>
            </a:r>
            <a:endParaRPr/>
          </a:p>
          <a:p>
            <a:pPr algn="ctr">
              <a:lnSpc>
                <a:spcPct val="100000"/>
              </a:lnSpc>
            </a:pPr>
            <a:r>
              <a:rPr lang="es-ES" sz="1600">
                <a:solidFill>
                  <a:srgbClr val="ffffff"/>
                </a:solidFill>
                <a:latin typeface="Constantia"/>
              </a:rPr>
              <a:t>MECANICA CORPORAL</a:t>
            </a:r>
            <a:endParaRPr/>
          </a:p>
          <a:p>
            <a:pPr algn="ctr">
              <a:lnSpc>
                <a:spcPct val="100000"/>
              </a:lnSpc>
            </a:pPr>
            <a:r>
              <a:rPr lang="es-ES" sz="1600">
                <a:solidFill>
                  <a:srgbClr val="ffffff"/>
                </a:solidFill>
                <a:latin typeface="Constantia"/>
              </a:rPr>
              <a:t>Estudia el equilibrio y el movimiento de los cuerpos aplicado a los seres humanos.</a:t>
            </a:r>
            <a:endParaRPr/>
          </a:p>
          <a:p>
            <a:pPr algn="ctr">
              <a:lnSpc>
                <a:spcPct val="100000"/>
              </a:lnSpc>
            </a:pPr>
            <a:r>
              <a:rPr lang="es-ES" sz="1600">
                <a:solidFill>
                  <a:srgbClr val="ffffff"/>
                </a:solidFill>
                <a:latin typeface="Constantia"/>
              </a:rPr>
              <a:t>LEVANTAR UNA CAJA</a:t>
            </a:r>
            <a:endParaRPr/>
          </a:p>
          <a:p>
            <a:pPr algn="ctr">
              <a:lnSpc>
                <a:spcPct val="100000"/>
              </a:lnSpc>
            </a:pPr>
            <a:r>
              <a:rPr lang="es-ES" sz="1600">
                <a:solidFill>
                  <a:srgbClr val="ffffff"/>
                </a:solidFill>
                <a:latin typeface="Constantia"/>
              </a:rPr>
              <a:t>Flexionar las rodillar con el fin de acercarse a la altura del objeto </a:t>
            </a:r>
            <a:endParaRPr/>
          </a:p>
          <a:p>
            <a:pPr algn="ctr">
              <a:lnSpc>
                <a:spcPct val="100000"/>
              </a:lnSpc>
            </a:pPr>
            <a:r>
              <a:rPr lang="es-ES" sz="1600">
                <a:solidFill>
                  <a:srgbClr val="ffffff"/>
                </a:solidFill>
                <a:latin typeface="Constantia"/>
              </a:rPr>
              <a:t>Tomar el objeto con ambas manos</a:t>
            </a:r>
            <a:endParaRPr/>
          </a:p>
          <a:p>
            <a:pPr algn="ctr">
              <a:lnSpc>
                <a:spcPct val="100000"/>
              </a:lnSpc>
            </a:pPr>
            <a:r>
              <a:rPr lang="es-ES" sz="1600">
                <a:solidFill>
                  <a:srgbClr val="ffffff"/>
                </a:solidFill>
                <a:latin typeface="Constantia"/>
              </a:rPr>
              <a:t>Extender las rodillas y recobrar la posición bípeda </a:t>
            </a:r>
            <a:endParaRPr/>
          </a:p>
          <a:p>
            <a:pPr algn="ctr">
              <a:lnSpc>
                <a:spcPct val="100000"/>
              </a:lnSpc>
            </a:pPr>
            <a:r>
              <a:rPr lang="es-ES" sz="1600">
                <a:solidFill>
                  <a:srgbClr val="ffffff"/>
                </a:solidFill>
                <a:latin typeface="Constantia"/>
              </a:rPr>
              <a:t>DEJAR UNA CAJA</a:t>
            </a:r>
            <a:endParaRPr/>
          </a:p>
          <a:p>
            <a:pPr algn="ctr">
              <a:lnSpc>
                <a:spcPct val="100000"/>
              </a:lnSpc>
            </a:pPr>
            <a:r>
              <a:rPr lang="es-ES" sz="1600">
                <a:solidFill>
                  <a:srgbClr val="ffffff"/>
                </a:solidFill>
                <a:latin typeface="Constantia"/>
              </a:rPr>
              <a:t>Apoyar la carga</a:t>
            </a:r>
            <a:endParaRPr/>
          </a:p>
          <a:p>
            <a:pPr algn="ctr">
              <a:lnSpc>
                <a:spcPct val="100000"/>
              </a:lnSpc>
            </a:pPr>
            <a:r>
              <a:rPr lang="es-ES" sz="1600">
                <a:solidFill>
                  <a:srgbClr val="ffffff"/>
                </a:solidFill>
                <a:latin typeface="Constantia"/>
              </a:rPr>
              <a:t>Hacer un descanso intermediario</a:t>
            </a:r>
            <a:endParaRPr/>
          </a:p>
          <a:p>
            <a:pPr algn="ctr">
              <a:lnSpc>
                <a:spcPct val="100000"/>
              </a:lnSpc>
            </a:pPr>
            <a:r>
              <a:rPr lang="es-ES" sz="1600">
                <a:solidFill>
                  <a:srgbClr val="ffffff"/>
                </a:solidFill>
                <a:latin typeface="Constantia"/>
              </a:rPr>
              <a:t>Agacharse siempre con la espalda recta</a:t>
            </a:r>
            <a:endParaRPr/>
          </a:p>
          <a:p>
            <a:pPr algn="ctr">
              <a:lnSpc>
                <a:spcPct val="100000"/>
              </a:lnSpc>
            </a:pPr>
            <a:r>
              <a:rPr lang="es-ES" sz="1600">
                <a:solidFill>
                  <a:srgbClr val="ffffff"/>
                </a:solidFill>
                <a:latin typeface="Constantia"/>
              </a:rPr>
              <a:t>Dejar el objeto</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a:fillRect/>
          </a:stretch>
        </p:blipFill>
        <p:spPr>
          <a:xfrm>
            <a:off x="0" y="0"/>
            <a:ext cx="9143640" cy="6857640"/>
          </a:xfrm>
          <a:prstGeom prst="rect">
            <a:avLst/>
          </a:prstGeom>
          <a:ln>
            <a:noFill/>
          </a:ln>
        </p:spPr>
      </p:pic>
      <p:sp>
        <p:nvSpPr>
          <p:cNvPr id="45" name="CustomShape 1"/>
          <p:cNvSpPr/>
          <p:nvPr/>
        </p:nvSpPr>
        <p:spPr>
          <a:xfrm>
            <a:off x="755640" y="260640"/>
            <a:ext cx="7632360" cy="2284920"/>
          </a:xfrm>
          <a:prstGeom prst="rect">
            <a:avLst/>
          </a:prstGeom>
          <a:noFill/>
          <a:ln>
            <a:noFill/>
          </a:ln>
        </p:spPr>
        <p:txBody>
          <a:bodyPr lIns="90000" rIns="90000" tIns="45000" bIns="45000"/>
          <a:p>
            <a:pPr algn="ctr">
              <a:lnSpc>
                <a:spcPct val="100000"/>
              </a:lnSpc>
            </a:pPr>
            <a:r>
              <a:rPr lang="es-ES">
                <a:solidFill>
                  <a:srgbClr val="ffffff"/>
                </a:solidFill>
                <a:latin typeface="Constantia"/>
              </a:rPr>
              <a:t>Los huesos se clasifican según la forma que tiene que pueden ser de cuatro tipos: largos, cortos, irregulares y planos.</a:t>
            </a:r>
            <a:endParaRPr/>
          </a:p>
          <a:p>
            <a:pPr algn="ctr">
              <a:lnSpc>
                <a:spcPct val="100000"/>
              </a:lnSpc>
            </a:pPr>
            <a:r>
              <a:rPr lang="es-ES">
                <a:solidFill>
                  <a:srgbClr val="ffffff"/>
                </a:solidFill>
                <a:latin typeface="Constantia"/>
              </a:rPr>
              <a:t>Huesos largos.- predomina la longitud actúan como palanca en el movimiento. Por ejemplo: humero, femur. Que tiene la siguiente estructura:</a:t>
            </a:r>
            <a:endParaRPr/>
          </a:p>
          <a:p>
            <a:pPr algn="ctr">
              <a:lnSpc>
                <a:spcPct val="100000"/>
              </a:lnSpc>
            </a:pPr>
            <a:r>
              <a:rPr lang="es-ES">
                <a:solidFill>
                  <a:srgbClr val="ffffff"/>
                </a:solidFill>
                <a:latin typeface="Constantia"/>
              </a:rPr>
              <a:t>&gt;epífisis o extremo del hueso: constituye principalmente de hueso esponjoso y los espacios están llenos de medula osea roja y es donde se encuentra el cartílago de las articulaciones.</a:t>
            </a:r>
            <a:endParaRPr/>
          </a:p>
          <a:p>
            <a:pPr algn="ctr">
              <a:lnSpc>
                <a:spcPct val="100000"/>
              </a:lnSpc>
            </a:pPr>
            <a:r>
              <a:rPr lang="es-ES">
                <a:solidFill>
                  <a:srgbClr val="ffffff"/>
                </a:solidFill>
                <a:latin typeface="Constantia"/>
              </a:rPr>
              <a:t>&gt;diáfisis o cuerpo: es un tubo vacio constituido por hueso compacto.</a:t>
            </a:r>
            <a:endParaRPr/>
          </a:p>
        </p:txBody>
      </p:sp>
      <p:sp>
        <p:nvSpPr>
          <p:cNvPr id="46" name="CustomShape 2"/>
          <p:cNvSpPr/>
          <p:nvPr/>
        </p:nvSpPr>
        <p:spPr>
          <a:xfrm>
            <a:off x="0" y="4365000"/>
            <a:ext cx="9143640" cy="1793880"/>
          </a:xfrm>
          <a:prstGeom prst="rect">
            <a:avLst/>
          </a:prstGeom>
          <a:noFill/>
          <a:ln>
            <a:noFill/>
          </a:ln>
        </p:spPr>
        <p:txBody>
          <a:bodyPr lIns="90000" rIns="90000" tIns="45000" bIns="45000"/>
          <a:p>
            <a:pPr algn="ctr">
              <a:lnSpc>
                <a:spcPct val="100000"/>
              </a:lnSpc>
            </a:pPr>
            <a:r>
              <a:rPr lang="es-ES" sz="1600">
                <a:solidFill>
                  <a:srgbClr val="ffffff"/>
                </a:solidFill>
                <a:latin typeface="Constantia"/>
              </a:rPr>
              <a:t>&gt;metafisis: esta ocupada por el cartílago del crecimiento de la cual manera el hueso puede agrandar su longitud de manera progresiva.</a:t>
            </a:r>
            <a:endParaRPr/>
          </a:p>
          <a:p>
            <a:pPr algn="ctr">
              <a:lnSpc>
                <a:spcPct val="100000"/>
              </a:lnSpc>
            </a:pPr>
            <a:r>
              <a:rPr lang="es-ES" sz="1600">
                <a:solidFill>
                  <a:srgbClr val="ffffff"/>
                </a:solidFill>
                <a:latin typeface="Constantia"/>
              </a:rPr>
              <a:t>&gt;cartílago articular: esta formado d cartílago hialino sus dos funciones principales son las de amortiguar la sobrecarga de las superficies en contacto y permitir el desplazamiento en el movimiento </a:t>
            </a:r>
            <a:endParaRPr/>
          </a:p>
          <a:p>
            <a:pPr algn="ctr">
              <a:lnSpc>
                <a:spcPct val="100000"/>
              </a:lnSpc>
            </a:pPr>
            <a:r>
              <a:rPr lang="es-ES" sz="1600">
                <a:solidFill>
                  <a:srgbClr val="ffffff"/>
                </a:solidFill>
                <a:latin typeface="Constantia"/>
              </a:rPr>
              <a:t>&gt;periostio: es una membrana de tejido conectivo concentrado de vascular, fibrosa y resistente.</a:t>
            </a:r>
            <a:endParaRPr/>
          </a:p>
          <a:p>
            <a:pPr algn="ctr">
              <a:lnSpc>
                <a:spcPct val="100000"/>
              </a:lnSpc>
            </a:pPr>
            <a:r>
              <a:rPr lang="es-ES" sz="1600">
                <a:solidFill>
                  <a:srgbClr val="ffffff"/>
                </a:solidFill>
                <a:latin typeface="Constantia"/>
              </a:rPr>
              <a:t>&gt;endostio: membrana vascular delgada de tejido conjuntivo que bordea  la superficie interior del tejido óseo que forma la cavidad medular de los huesos largos.</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7" name="Picture 2" descr=""/>
          <p:cNvPicPr/>
          <p:nvPr/>
        </p:nvPicPr>
        <p:blipFill>
          <a:blip r:embed="rId1"/>
          <a:srcRect l="0" t="0" r="10530" b="0"/>
          <a:stretch>
            <a:fillRect/>
          </a:stretch>
        </p:blipFill>
        <p:spPr>
          <a:xfrm>
            <a:off x="-23040" y="0"/>
            <a:ext cx="9230040" cy="6857640"/>
          </a:xfrm>
          <a:prstGeom prst="rect">
            <a:avLst/>
          </a:prstGeom>
          <a:ln>
            <a:noFill/>
          </a:ln>
        </p:spPr>
      </p:pic>
      <p:sp>
        <p:nvSpPr>
          <p:cNvPr id="48" name="CustomShape 1"/>
          <p:cNvSpPr/>
          <p:nvPr/>
        </p:nvSpPr>
        <p:spPr>
          <a:xfrm>
            <a:off x="0" y="260640"/>
            <a:ext cx="4283640" cy="6274440"/>
          </a:xfrm>
          <a:prstGeom prst="rect">
            <a:avLst/>
          </a:prstGeom>
          <a:noFill/>
          <a:ln>
            <a:noFill/>
          </a:ln>
        </p:spPr>
        <p:txBody>
          <a:bodyPr lIns="90000" rIns="90000" tIns="45000" bIns="45000"/>
          <a:p>
            <a:pPr algn="ctr">
              <a:lnSpc>
                <a:spcPct val="100000"/>
              </a:lnSpc>
            </a:pPr>
            <a:r>
              <a:rPr lang="es-ES" sz="2900">
                <a:solidFill>
                  <a:srgbClr val="000000"/>
                </a:solidFill>
                <a:latin typeface="Constantia"/>
              </a:rPr>
              <a:t>Huesos cortos.- Los huesos cortos tienen la forma aproximada de un cubo, contienen en su mayoría hueso esponjoso y están localizados en las manos y en los pies. La superficie exterior de estos huesos está conformada por una capa delgada de hueso compacto. La rótula también se considera un hueso corto</a:t>
            </a:r>
            <a:r>
              <a:rPr lang="es-ES">
                <a:solidFill>
                  <a:srgbClr val="000000"/>
                </a:solidFill>
                <a:latin typeface="Constantia"/>
              </a:rPr>
              <a:t>.</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9" name="Picture 2" descr=""/>
          <p:cNvPicPr/>
          <p:nvPr/>
        </p:nvPicPr>
        <p:blipFill>
          <a:blip r:embed="rId1"/>
          <a:srcRect l="20316" t="0" r="22174" b="0"/>
          <a:stretch>
            <a:fillRect/>
          </a:stretch>
        </p:blipFill>
        <p:spPr>
          <a:xfrm>
            <a:off x="0" y="0"/>
            <a:ext cx="9056880" cy="6857640"/>
          </a:xfrm>
          <a:prstGeom prst="rect">
            <a:avLst/>
          </a:prstGeom>
          <a:ln>
            <a:noFill/>
          </a:ln>
        </p:spPr>
      </p:pic>
      <p:sp>
        <p:nvSpPr>
          <p:cNvPr id="50" name="CustomShape 1"/>
          <p:cNvSpPr/>
          <p:nvPr/>
        </p:nvSpPr>
        <p:spPr>
          <a:xfrm>
            <a:off x="683640" y="260640"/>
            <a:ext cx="7992360" cy="6185160"/>
          </a:xfrm>
          <a:prstGeom prst="rect">
            <a:avLst/>
          </a:prstGeom>
          <a:noFill/>
          <a:ln>
            <a:noFill/>
          </a:ln>
        </p:spPr>
        <p:txBody>
          <a:bodyPr lIns="90000" rIns="90000" tIns="45000" bIns="45000"/>
          <a:p>
            <a:pPr algn="ctr">
              <a:lnSpc>
                <a:spcPct val="100000"/>
              </a:lnSpc>
            </a:pPr>
            <a:r>
              <a:rPr lang="es-ES" sz="4000">
                <a:solidFill>
                  <a:srgbClr val="ffffff"/>
                </a:solidFill>
                <a:latin typeface="Constantia"/>
              </a:rPr>
              <a:t>Huesos planos.- Los huesos planos están compuestos de una capa de hueso esponjoso entre dos capas delgadas de hueso compacto. Tienen una forma plana, no redondeada. Los ejemplos incluyen el cráneo y los huesos de las costillas. Los huesos planos tienen médula, pero no tienen una cavidad de médula ósea.</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1" name="Picture 2" descr=""/>
          <p:cNvPicPr/>
          <p:nvPr/>
        </p:nvPicPr>
        <p:blipFill>
          <a:blip r:embed="rId1"/>
          <a:srcRect l="0" t="0" r="634166" b="0"/>
          <a:stretch>
            <a:fillRect/>
          </a:stretch>
        </p:blipFill>
        <p:spPr>
          <a:xfrm>
            <a:off x="0" y="0"/>
            <a:ext cx="9269640" cy="6857640"/>
          </a:xfrm>
          <a:prstGeom prst="rect">
            <a:avLst/>
          </a:prstGeom>
          <a:ln>
            <a:noFill/>
          </a:ln>
        </p:spPr>
      </p:pic>
      <p:sp>
        <p:nvSpPr>
          <p:cNvPr id="52" name="CustomShape 1"/>
          <p:cNvSpPr/>
          <p:nvPr/>
        </p:nvSpPr>
        <p:spPr>
          <a:xfrm>
            <a:off x="179640" y="260640"/>
            <a:ext cx="4680000" cy="6045120"/>
          </a:xfrm>
          <a:prstGeom prst="rect">
            <a:avLst/>
          </a:prstGeom>
          <a:noFill/>
          <a:ln>
            <a:noFill/>
          </a:ln>
        </p:spPr>
        <p:txBody>
          <a:bodyPr lIns="90000" rIns="90000" tIns="45000" bIns="45000"/>
          <a:p>
            <a:pPr algn="ctr">
              <a:lnSpc>
                <a:spcPct val="100000"/>
              </a:lnSpc>
            </a:pPr>
            <a:r>
              <a:rPr lang="es-ES" sz="3000">
                <a:solidFill>
                  <a:srgbClr val="000000"/>
                </a:solidFill>
                <a:latin typeface="Constantia"/>
              </a:rPr>
              <a:t>Huesos irregulares.- Representan todos aquellos huesos que por su forma no se pueden clasificar en otro tipo. A éste tipo de huesos pertenecen las </a:t>
            </a:r>
            <a:r>
              <a:rPr lang="es-ES" sz="3000">
                <a:solidFill>
                  <a:srgbClr val="000000"/>
                </a:solidFill>
                <a:latin typeface="Constantia"/>
              </a:rPr>
              <a:t>. Además, dentro de esta clasificación se encuentran los huesos </a:t>
            </a:r>
            <a:r>
              <a:rPr lang="es-ES" sz="3000">
                <a:solidFill>
                  <a:srgbClr val="000000"/>
                </a:solidFill>
                <a:latin typeface="Constantia"/>
              </a:rPr>
              <a:t>, que poseen cavidades llenas de aire. Los huesos que forman la cara tienen esta característica.</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3" name="Picture 2" descr=""/>
          <p:cNvPicPr/>
          <p:nvPr/>
        </p:nvPicPr>
        <p:blipFill>
          <a:blip r:embed="rId1"/>
          <a:srcRect l="197275" t="0" r="429807" b="0"/>
          <a:stretch>
            <a:fillRect/>
          </a:stretch>
        </p:blipFill>
        <p:spPr>
          <a:xfrm>
            <a:off x="0" y="116640"/>
            <a:ext cx="9143640" cy="6741000"/>
          </a:xfrm>
          <a:prstGeom prst="rect">
            <a:avLst/>
          </a:prstGeom>
          <a:ln>
            <a:noFill/>
          </a:ln>
        </p:spPr>
      </p:pic>
      <p:sp>
        <p:nvSpPr>
          <p:cNvPr id="54" name="CustomShape 1"/>
          <p:cNvSpPr/>
          <p:nvPr/>
        </p:nvSpPr>
        <p:spPr>
          <a:xfrm>
            <a:off x="0" y="188640"/>
            <a:ext cx="9143640" cy="6030360"/>
          </a:xfrm>
          <a:prstGeom prst="rect">
            <a:avLst/>
          </a:prstGeom>
          <a:noFill/>
          <a:ln>
            <a:noFill/>
          </a:ln>
        </p:spPr>
        <p:txBody>
          <a:bodyPr lIns="90000" rIns="90000" tIns="45000" bIns="45000"/>
          <a:p>
            <a:pPr algn="ctr">
              <a:lnSpc>
                <a:spcPct val="100000"/>
              </a:lnSpc>
            </a:pPr>
            <a:r>
              <a:rPr lang="es-ES" sz="2600">
                <a:solidFill>
                  <a:srgbClr val="ffff00"/>
                </a:solidFill>
                <a:latin typeface="Constantia"/>
              </a:rPr>
              <a:t>TIPOS DE CELULAS DEL TEJIDO OSEO</a:t>
            </a:r>
            <a:endParaRPr/>
          </a:p>
          <a:p>
            <a:pPr algn="ctr">
              <a:lnSpc>
                <a:spcPct val="100000"/>
              </a:lnSpc>
            </a:pPr>
            <a:r>
              <a:rPr lang="es-ES" sz="2600">
                <a:solidFill>
                  <a:srgbClr val="ffff00"/>
                </a:solidFill>
                <a:latin typeface="Constantia"/>
              </a:rPr>
              <a:t>Se distingen tres tiposcomo los osteoblastos, osteocitos y osteoclasto:</a:t>
            </a:r>
            <a:endParaRPr/>
          </a:p>
          <a:p>
            <a:pPr algn="ctr">
              <a:lnSpc>
                <a:spcPct val="100000"/>
              </a:lnSpc>
            </a:pPr>
            <a:r>
              <a:rPr lang="es-ES" sz="2600">
                <a:solidFill>
                  <a:srgbClr val="ffff00"/>
                </a:solidFill>
                <a:latin typeface="Constantia"/>
              </a:rPr>
              <a:t>&gt;osteoblasto: Son células osteoformadoras que se encargan del mantenimiento, el crecimiento y la reparación del hueso.</a:t>
            </a:r>
            <a:endParaRPr/>
          </a:p>
          <a:p>
            <a:pPr algn="ctr">
              <a:lnSpc>
                <a:spcPct val="100000"/>
              </a:lnSpc>
            </a:pPr>
            <a:r>
              <a:rPr lang="es-ES" sz="2600">
                <a:solidFill>
                  <a:srgbClr val="ffff00"/>
                </a:solidFill>
                <a:latin typeface="Constantia"/>
              </a:rPr>
              <a:t>Son los encargados de sintetizar los componentes de la matriz ósea.</a:t>
            </a:r>
            <a:endParaRPr/>
          </a:p>
          <a:p>
            <a:pPr algn="ctr">
              <a:lnSpc>
                <a:spcPct val="100000"/>
              </a:lnSpc>
            </a:pPr>
            <a:r>
              <a:rPr lang="es-ES" sz="2600">
                <a:solidFill>
                  <a:srgbClr val="ffff00"/>
                </a:solidFill>
                <a:latin typeface="Constantia"/>
              </a:rPr>
              <a:t>&gt;osteocitos:  Son las células del hueso maduro y ya formado y se presentan bajo tres estados funcionales: osteocitos latentes, osteocitos formativos y osteocitos resortivos. Estas células poseen la capacidad de síntesis y reabsorción de la matriz.</a:t>
            </a:r>
            <a:endParaRPr/>
          </a:p>
          <a:p>
            <a:pPr algn="ctr">
              <a:lnSpc>
                <a:spcPct val="100000"/>
              </a:lnSpc>
            </a:pPr>
            <a:r>
              <a:rPr lang="es-ES" sz="2600">
                <a:solidFill>
                  <a:srgbClr val="ffff00"/>
                </a:solidFill>
                <a:latin typeface="Constantia"/>
              </a:rPr>
              <a:t>&gt;ostioclastos: El osteoclasto es una célula multinucleada que degrada y reabsorbe huesos. Al igual que el osteoblasto, está implicado en la remodelación de hueso natural.</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rcRect l="244531" t="0" r="385156" b="0"/>
          <a:stretch>
            <a:fillRect/>
          </a:stretch>
        </p:blipFill>
        <p:spPr>
          <a:xfrm>
            <a:off x="0" y="107280"/>
            <a:ext cx="9143640" cy="6750360"/>
          </a:xfrm>
          <a:prstGeom prst="rect">
            <a:avLst/>
          </a:prstGeom>
          <a:ln>
            <a:noFill/>
          </a:ln>
        </p:spPr>
      </p:pic>
      <p:sp>
        <p:nvSpPr>
          <p:cNvPr id="56" name="CustomShape 1"/>
          <p:cNvSpPr/>
          <p:nvPr/>
        </p:nvSpPr>
        <p:spPr>
          <a:xfrm>
            <a:off x="251640" y="620640"/>
            <a:ext cx="5328360" cy="6062760"/>
          </a:xfrm>
          <a:prstGeom prst="rect">
            <a:avLst/>
          </a:prstGeom>
          <a:noFill/>
          <a:ln>
            <a:noFill/>
          </a:ln>
        </p:spPr>
        <p:txBody>
          <a:bodyPr lIns="90000" rIns="90000" tIns="45000" bIns="45000"/>
          <a:p>
            <a:pPr algn="ctr">
              <a:lnSpc>
                <a:spcPct val="100000"/>
              </a:lnSpc>
            </a:pPr>
            <a:r>
              <a:rPr lang="es-ES" sz="2800">
                <a:solidFill>
                  <a:srgbClr val="ffffff"/>
                </a:solidFill>
                <a:latin typeface="Constantia"/>
              </a:rPr>
              <a:t>DIVISION DEL ESQUELETO</a:t>
            </a:r>
            <a:endParaRPr/>
          </a:p>
          <a:p>
            <a:pPr algn="ctr">
              <a:lnSpc>
                <a:spcPct val="100000"/>
              </a:lnSpc>
            </a:pPr>
            <a:r>
              <a:rPr lang="es-ES" sz="2800">
                <a:solidFill>
                  <a:srgbClr val="ffffff"/>
                </a:solidFill>
                <a:latin typeface="Constantia"/>
              </a:rPr>
              <a:t>El esqueleto humano se divide en dos partes: el esqueleto axial, son los huesos que se encargan principalmente de proteger los órganos internos(cráneo, columna vertebral y torax). Y el esqueleto apendicular son los encargados de hacer el movimiento del cuerpo como caminar, saltar correr(extremidades superoires, cintura escapular, extremidades inferiores y cintira pelviana).</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7" name="Picture 2" descr=""/>
          <p:cNvPicPr/>
          <p:nvPr/>
        </p:nvPicPr>
        <p:blipFill>
          <a:blip r:embed="rId1"/>
          <a:srcRect l="218611" t="0" r="0" b="0"/>
          <a:stretch>
            <a:fillRect/>
          </a:stretch>
        </p:blipFill>
        <p:spPr>
          <a:xfrm>
            <a:off x="0" y="188640"/>
            <a:ext cx="9177120" cy="6669000"/>
          </a:xfrm>
          <a:prstGeom prst="rect">
            <a:avLst/>
          </a:prstGeom>
          <a:ln>
            <a:noFill/>
          </a:ln>
        </p:spPr>
      </p:pic>
      <p:sp>
        <p:nvSpPr>
          <p:cNvPr id="58" name="CustomShape 1"/>
          <p:cNvSpPr/>
          <p:nvPr/>
        </p:nvSpPr>
        <p:spPr>
          <a:xfrm>
            <a:off x="5508000" y="476640"/>
            <a:ext cx="3635640" cy="5788080"/>
          </a:xfrm>
          <a:prstGeom prst="rect">
            <a:avLst/>
          </a:prstGeom>
          <a:noFill/>
          <a:ln>
            <a:noFill/>
          </a:ln>
        </p:spPr>
        <p:txBody>
          <a:bodyPr lIns="90000" rIns="90000" tIns="45000" bIns="45000"/>
          <a:p>
            <a:pPr algn="ctr">
              <a:lnSpc>
                <a:spcPct val="100000"/>
              </a:lnSpc>
            </a:pPr>
            <a:r>
              <a:rPr lang="es-ES" sz="2200">
                <a:solidFill>
                  <a:srgbClr val="ffffff"/>
                </a:solidFill>
                <a:latin typeface="Constantia"/>
              </a:rPr>
              <a:t>HUESOS DE LA CABEZA: CRANEO Y CARA</a:t>
            </a:r>
            <a:endParaRPr/>
          </a:p>
          <a:p>
            <a:pPr algn="ctr">
              <a:lnSpc>
                <a:spcPct val="100000"/>
              </a:lnSpc>
            </a:pPr>
            <a:r>
              <a:rPr lang="es-ES" sz="2200">
                <a:solidFill>
                  <a:srgbClr val="ffffff"/>
                </a:solidFill>
                <a:latin typeface="Constantia"/>
              </a:rPr>
              <a:t>El cráneo esta formado por huesos planos cuatro impares(frontal, occipital, etmoides i esfenoides) i dos pares (dos parietales y dos temporales) que forman la caja que protege el encéfalo.</a:t>
            </a:r>
            <a:endParaRPr/>
          </a:p>
          <a:p>
            <a:pPr algn="ctr">
              <a:lnSpc>
                <a:spcPct val="100000"/>
              </a:lnSpc>
            </a:pPr>
            <a:r>
              <a:rPr lang="es-ES" sz="2200">
                <a:solidFill>
                  <a:srgbClr val="ffffff"/>
                </a:solidFill>
                <a:latin typeface="Constantia"/>
              </a:rPr>
              <a:t>La cara esta formada por catorce huesos seis pares (lagrimales, nasales, maxilares superiores, zigomáticos, cornetes y palatinos) y dos impares (vómer y mandíbula o maxilar inferior)</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